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0" r:id="rId2"/>
    <p:sldId id="269" r:id="rId3"/>
    <p:sldId id="276" r:id="rId4"/>
    <p:sldId id="277" r:id="rId5"/>
    <p:sldId id="278" r:id="rId6"/>
    <p:sldId id="279" r:id="rId7"/>
    <p:sldId id="280" r:id="rId8"/>
    <p:sldId id="281" r:id="rId9"/>
    <p:sldId id="266" r:id="rId10"/>
    <p:sldId id="275" r:id="rId11"/>
    <p:sldId id="282" r:id="rId12"/>
    <p:sldId id="286" r:id="rId13"/>
    <p:sldId id="264" r:id="rId14"/>
    <p:sldId id="272" r:id="rId15"/>
    <p:sldId id="289" r:id="rId16"/>
    <p:sldId id="273"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5EA"/>
    <a:srgbClr val="1702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92EF12-E149-48DE-B397-3803E3ADDA0A}" v="672" dt="2024-05-15T13:10:44.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D17F9-B7ED-4F28-A397-8918E032078B}" type="doc">
      <dgm:prSet loTypeId="urn:microsoft.com/office/officeart/2005/8/layout/vProcess5" loCatId="process" qsTypeId="urn:microsoft.com/office/officeart/2005/8/quickstyle/3d6" qsCatId="3D" csTypeId="urn:microsoft.com/office/officeart/2005/8/colors/accent0_3" csCatId="mainScheme" phldr="1"/>
      <dgm:spPr>
        <a:scene3d>
          <a:camera prst="perspectiveFront" zoom="92000"/>
          <a:lightRig rig="balanced" dir="t">
            <a:rot lat="0" lon="0" rev="8700000"/>
          </a:lightRig>
        </a:scene3d>
      </dgm:spPr>
      <dgm:t>
        <a:bodyPr/>
        <a:lstStyle/>
        <a:p>
          <a:endParaRPr lang="en-US"/>
        </a:p>
      </dgm:t>
    </dgm:pt>
    <dgm:pt modelId="{B3DC0E53-E641-45ED-957E-50CCDE437069}">
      <dgm:prSet custT="1"/>
      <dgm:spPr>
        <a:ln>
          <a:noFill/>
        </a:ln>
        <a:effectLst>
          <a:outerShdw blurRad="44450" dist="27940" dir="5400000" algn="ctr">
            <a:srgbClr val="000000">
              <a:alpha val="32000"/>
            </a:srgbClr>
          </a:outerShdw>
        </a:effectLst>
        <a:sp3d/>
      </dgm:spPr>
      <dgm:t>
        <a:bodyPr/>
        <a:lstStyle/>
        <a:p>
          <a:r>
            <a:rPr lang="en-US" sz="2000" i="1" dirty="0"/>
            <a:t>We will create matrix according to vertices given in weighted graph</a:t>
          </a:r>
          <a:endParaRPr lang="en-US" sz="2000" dirty="0"/>
        </a:p>
      </dgm:t>
    </dgm:pt>
    <dgm:pt modelId="{2963C542-E472-42C3-945A-9652BAE3A881}" type="parTrans" cxnId="{002152B6-3EBD-4CDC-9A69-7D4914CC73AF}">
      <dgm:prSet/>
      <dgm:spPr/>
      <dgm:t>
        <a:bodyPr/>
        <a:lstStyle/>
        <a:p>
          <a:endParaRPr lang="en-US"/>
        </a:p>
      </dgm:t>
    </dgm:pt>
    <dgm:pt modelId="{2128D954-683F-47A0-9E16-B5F7D92EB486}" type="sibTrans" cxnId="{002152B6-3EBD-4CDC-9A69-7D4914CC73AF}">
      <dgm:prSet custT="1"/>
      <dgm:spPr>
        <a:ln>
          <a:noFill/>
        </a:ln>
        <a:effectLst>
          <a:outerShdw blurRad="44450" dist="27940" dir="5400000" algn="ctr">
            <a:srgbClr val="000000">
              <a:alpha val="32000"/>
            </a:srgbClr>
          </a:outerShdw>
        </a:effectLst>
        <a:sp3d z="50080">
          <a:bevelT w="190500" h="38100"/>
        </a:sp3d>
      </dgm:spPr>
      <dgm:t>
        <a:bodyPr/>
        <a:lstStyle/>
        <a:p>
          <a:endParaRPr lang="en-US" sz="2800"/>
        </a:p>
      </dgm:t>
    </dgm:pt>
    <dgm:pt modelId="{240879C0-178C-4807-85BF-C3110A7079AF}">
      <dgm:prSet custT="1"/>
      <dgm:spPr>
        <a:ln>
          <a:noFill/>
        </a:ln>
        <a:effectLst>
          <a:outerShdw blurRad="44450" dist="27940" dir="5400000" algn="ctr">
            <a:srgbClr val="000000">
              <a:alpha val="32000"/>
            </a:srgbClr>
          </a:outerShdw>
        </a:effectLst>
        <a:sp3d/>
      </dgm:spPr>
      <dgm:t>
        <a:bodyPr/>
        <a:lstStyle/>
        <a:p>
          <a:r>
            <a:rPr lang="en-US" sz="2000" i="1" dirty="0"/>
            <a:t>For example, for this example we will create D0, D1, D2, D3, D4</a:t>
          </a:r>
          <a:endParaRPr lang="en-US" sz="2000" dirty="0"/>
        </a:p>
      </dgm:t>
    </dgm:pt>
    <dgm:pt modelId="{E59B87D6-BE3C-40F3-93C9-851006B6DA67}" type="parTrans" cxnId="{FCF2DDED-0035-4CB6-AE5D-F4479E232CB0}">
      <dgm:prSet/>
      <dgm:spPr/>
      <dgm:t>
        <a:bodyPr/>
        <a:lstStyle/>
        <a:p>
          <a:endParaRPr lang="en-US"/>
        </a:p>
      </dgm:t>
    </dgm:pt>
    <dgm:pt modelId="{FC679052-12AD-493F-9D2A-73C9FA34A5FE}" type="sibTrans" cxnId="{FCF2DDED-0035-4CB6-AE5D-F4479E232CB0}">
      <dgm:prSet custT="1"/>
      <dgm:spPr>
        <a:ln>
          <a:noFill/>
        </a:ln>
        <a:effectLst>
          <a:outerShdw blurRad="44450" dist="27940" dir="5400000" algn="ctr">
            <a:srgbClr val="000000">
              <a:alpha val="32000"/>
            </a:srgbClr>
          </a:outerShdw>
        </a:effectLst>
        <a:sp3d z="50080">
          <a:bevelT w="190500" h="38100"/>
        </a:sp3d>
      </dgm:spPr>
      <dgm:t>
        <a:bodyPr/>
        <a:lstStyle/>
        <a:p>
          <a:endParaRPr lang="en-US" sz="2800"/>
        </a:p>
      </dgm:t>
    </dgm:pt>
    <dgm:pt modelId="{5838BA38-A3CE-4FEB-8DFB-546E353716BE}">
      <dgm:prSet custT="1"/>
      <dgm:spPr>
        <a:ln>
          <a:noFill/>
        </a:ln>
        <a:effectLst>
          <a:outerShdw blurRad="44450" dist="27940" dir="5400000" algn="ctr">
            <a:srgbClr val="000000">
              <a:alpha val="32000"/>
            </a:srgbClr>
          </a:outerShdw>
        </a:effectLst>
        <a:sp3d/>
      </dgm:spPr>
      <dgm:t>
        <a:bodyPr/>
        <a:lstStyle/>
        <a:p>
          <a:r>
            <a:rPr lang="en-US" sz="2000" i="1" dirty="0"/>
            <a:t>Create a matrix D0 of dimension where n is the number of vertices.</a:t>
          </a:r>
          <a:endParaRPr lang="en-US" sz="2000" dirty="0"/>
        </a:p>
      </dgm:t>
    </dgm:pt>
    <dgm:pt modelId="{F16F4F26-9B3C-425D-A240-FF7FEFF97B04}" type="parTrans" cxnId="{089015B7-D5F9-40C2-99BC-4716BB14ED38}">
      <dgm:prSet/>
      <dgm:spPr/>
      <dgm:t>
        <a:bodyPr/>
        <a:lstStyle/>
        <a:p>
          <a:endParaRPr lang="en-US"/>
        </a:p>
      </dgm:t>
    </dgm:pt>
    <dgm:pt modelId="{1B0D3CBB-B077-4E83-BC27-01081058AB12}" type="sibTrans" cxnId="{089015B7-D5F9-40C2-99BC-4716BB14ED38}">
      <dgm:prSet custT="1"/>
      <dgm:spPr>
        <a:ln>
          <a:noFill/>
        </a:ln>
        <a:effectLst>
          <a:outerShdw blurRad="44450" dist="27940" dir="5400000" algn="ctr">
            <a:srgbClr val="000000">
              <a:alpha val="32000"/>
            </a:srgbClr>
          </a:outerShdw>
        </a:effectLst>
        <a:sp3d z="50080">
          <a:bevelT w="190500" h="38100"/>
        </a:sp3d>
      </dgm:spPr>
      <dgm:t>
        <a:bodyPr/>
        <a:lstStyle/>
        <a:p>
          <a:endParaRPr lang="en-US" sz="2800"/>
        </a:p>
      </dgm:t>
    </dgm:pt>
    <dgm:pt modelId="{747E0E27-ED58-49AE-8288-1C9F4AF87AA3}">
      <dgm:prSet custT="1"/>
      <dgm:spPr>
        <a:ln>
          <a:noFill/>
        </a:ln>
        <a:effectLst>
          <a:outerShdw blurRad="44450" dist="27940" dir="5400000" algn="ctr">
            <a:srgbClr val="000000">
              <a:alpha val="32000"/>
            </a:srgbClr>
          </a:outerShdw>
        </a:effectLst>
        <a:sp3d/>
      </dgm:spPr>
      <dgm:t>
        <a:bodyPr/>
        <a:lstStyle/>
        <a:p>
          <a:r>
            <a:rPr lang="en-US" sz="2000" i="1"/>
            <a:t>The row and the column are indexed as i and j respectively</a:t>
          </a:r>
          <a:endParaRPr lang="en-US" sz="2000"/>
        </a:p>
      </dgm:t>
    </dgm:pt>
    <dgm:pt modelId="{B74ADFE4-99D8-4825-A437-2AB8C9060759}" type="parTrans" cxnId="{D01A1389-55B2-4BD0-849E-62A7226C5CA4}">
      <dgm:prSet/>
      <dgm:spPr/>
      <dgm:t>
        <a:bodyPr/>
        <a:lstStyle/>
        <a:p>
          <a:endParaRPr lang="en-US"/>
        </a:p>
      </dgm:t>
    </dgm:pt>
    <dgm:pt modelId="{6B421D85-2C8C-466D-8906-507FF89D824F}" type="sibTrans" cxnId="{D01A1389-55B2-4BD0-849E-62A7226C5CA4}">
      <dgm:prSet custT="1"/>
      <dgm:spPr>
        <a:ln>
          <a:noFill/>
        </a:ln>
        <a:effectLst>
          <a:outerShdw blurRad="44450" dist="27940" dir="5400000" algn="ctr">
            <a:srgbClr val="000000">
              <a:alpha val="32000"/>
            </a:srgbClr>
          </a:outerShdw>
        </a:effectLst>
        <a:sp3d z="50080">
          <a:bevelT w="190500" h="38100"/>
        </a:sp3d>
      </dgm:spPr>
      <dgm:t>
        <a:bodyPr/>
        <a:lstStyle/>
        <a:p>
          <a:endParaRPr lang="en-US" sz="2800"/>
        </a:p>
      </dgm:t>
    </dgm:pt>
    <dgm:pt modelId="{F226296D-4578-4F8F-A0E0-D0FC28BA886E}">
      <dgm:prSet custT="1"/>
      <dgm:spPr>
        <a:ln>
          <a:noFill/>
        </a:ln>
        <a:effectLst>
          <a:outerShdw blurRad="44450" dist="27940" dir="5400000" algn="ctr">
            <a:srgbClr val="000000">
              <a:alpha val="32000"/>
            </a:srgbClr>
          </a:outerShdw>
        </a:effectLst>
        <a:sp3d/>
      </dgm:spPr>
      <dgm:t>
        <a:bodyPr/>
        <a:lstStyle/>
        <a:p>
          <a:r>
            <a:rPr lang="en-US" sz="2000" i="1" dirty="0"/>
            <a:t>For D0 we insert direct distance given in weighted graph</a:t>
          </a:r>
          <a:endParaRPr lang="en-US" sz="2000" dirty="0"/>
        </a:p>
      </dgm:t>
    </dgm:pt>
    <dgm:pt modelId="{4DD8FC73-C057-4E05-80B3-D5990AED8C86}" type="parTrans" cxnId="{B4045F4C-B3F9-48FF-BFFF-7421CC3B1996}">
      <dgm:prSet/>
      <dgm:spPr/>
      <dgm:t>
        <a:bodyPr/>
        <a:lstStyle/>
        <a:p>
          <a:endParaRPr lang="en-US"/>
        </a:p>
      </dgm:t>
    </dgm:pt>
    <dgm:pt modelId="{FD3C3AF6-01B8-4587-B9EE-3124EABF9C89}" type="sibTrans" cxnId="{B4045F4C-B3F9-48FF-BFFF-7421CC3B1996}">
      <dgm:prSet/>
      <dgm:spPr/>
      <dgm:t>
        <a:bodyPr/>
        <a:lstStyle/>
        <a:p>
          <a:endParaRPr lang="en-US"/>
        </a:p>
      </dgm:t>
    </dgm:pt>
    <dgm:pt modelId="{9DC80FCD-C14E-420C-A631-D8DE6FFCB954}" type="pres">
      <dgm:prSet presAssocID="{96DD17F9-B7ED-4F28-A397-8918E032078B}" presName="outerComposite" presStyleCnt="0">
        <dgm:presLayoutVars>
          <dgm:chMax val="5"/>
          <dgm:dir/>
          <dgm:resizeHandles val="exact"/>
        </dgm:presLayoutVars>
      </dgm:prSet>
      <dgm:spPr/>
    </dgm:pt>
    <dgm:pt modelId="{DA1B48B4-491B-4E24-A256-6AF5FCE893ED}" type="pres">
      <dgm:prSet presAssocID="{96DD17F9-B7ED-4F28-A397-8918E032078B}" presName="dummyMaxCanvas" presStyleCnt="0">
        <dgm:presLayoutVars/>
      </dgm:prSet>
      <dgm:spPr/>
    </dgm:pt>
    <dgm:pt modelId="{B789DBDC-11E9-4A14-A40E-C6B24A987E60}" type="pres">
      <dgm:prSet presAssocID="{96DD17F9-B7ED-4F28-A397-8918E032078B}" presName="FiveNodes_1" presStyleLbl="node1" presStyleIdx="0" presStyleCnt="5">
        <dgm:presLayoutVars>
          <dgm:bulletEnabled val="1"/>
        </dgm:presLayoutVars>
      </dgm:prSet>
      <dgm:spPr/>
    </dgm:pt>
    <dgm:pt modelId="{7813877C-0149-4F49-902E-C297FB7BB4E6}" type="pres">
      <dgm:prSet presAssocID="{96DD17F9-B7ED-4F28-A397-8918E032078B}" presName="FiveNodes_2" presStyleLbl="node1" presStyleIdx="1" presStyleCnt="5">
        <dgm:presLayoutVars>
          <dgm:bulletEnabled val="1"/>
        </dgm:presLayoutVars>
      </dgm:prSet>
      <dgm:spPr/>
    </dgm:pt>
    <dgm:pt modelId="{63806244-2334-4911-9A4E-5C9EF5C860A4}" type="pres">
      <dgm:prSet presAssocID="{96DD17F9-B7ED-4F28-A397-8918E032078B}" presName="FiveNodes_3" presStyleLbl="node1" presStyleIdx="2" presStyleCnt="5">
        <dgm:presLayoutVars>
          <dgm:bulletEnabled val="1"/>
        </dgm:presLayoutVars>
      </dgm:prSet>
      <dgm:spPr/>
    </dgm:pt>
    <dgm:pt modelId="{590EF363-3763-4FC8-AFEB-1E405DC83F63}" type="pres">
      <dgm:prSet presAssocID="{96DD17F9-B7ED-4F28-A397-8918E032078B}" presName="FiveNodes_4" presStyleLbl="node1" presStyleIdx="3" presStyleCnt="5">
        <dgm:presLayoutVars>
          <dgm:bulletEnabled val="1"/>
        </dgm:presLayoutVars>
      </dgm:prSet>
      <dgm:spPr/>
    </dgm:pt>
    <dgm:pt modelId="{B87C17AD-15DE-49DC-9C18-6F10A3910F1D}" type="pres">
      <dgm:prSet presAssocID="{96DD17F9-B7ED-4F28-A397-8918E032078B}" presName="FiveNodes_5" presStyleLbl="node1" presStyleIdx="4" presStyleCnt="5">
        <dgm:presLayoutVars>
          <dgm:bulletEnabled val="1"/>
        </dgm:presLayoutVars>
      </dgm:prSet>
      <dgm:spPr/>
    </dgm:pt>
    <dgm:pt modelId="{BF7E79A5-EB7E-4B83-B29E-874D7D1B1A22}" type="pres">
      <dgm:prSet presAssocID="{96DD17F9-B7ED-4F28-A397-8918E032078B}" presName="FiveConn_1-2" presStyleLbl="fgAccFollowNode1" presStyleIdx="0" presStyleCnt="4">
        <dgm:presLayoutVars>
          <dgm:bulletEnabled val="1"/>
        </dgm:presLayoutVars>
      </dgm:prSet>
      <dgm:spPr/>
    </dgm:pt>
    <dgm:pt modelId="{A76ED087-2204-4FA4-B991-B83F5F55E675}" type="pres">
      <dgm:prSet presAssocID="{96DD17F9-B7ED-4F28-A397-8918E032078B}" presName="FiveConn_2-3" presStyleLbl="fgAccFollowNode1" presStyleIdx="1" presStyleCnt="4">
        <dgm:presLayoutVars>
          <dgm:bulletEnabled val="1"/>
        </dgm:presLayoutVars>
      </dgm:prSet>
      <dgm:spPr/>
    </dgm:pt>
    <dgm:pt modelId="{E22D98E4-6D66-40B4-96C8-E29A963E0685}" type="pres">
      <dgm:prSet presAssocID="{96DD17F9-B7ED-4F28-A397-8918E032078B}" presName="FiveConn_3-4" presStyleLbl="fgAccFollowNode1" presStyleIdx="2" presStyleCnt="4">
        <dgm:presLayoutVars>
          <dgm:bulletEnabled val="1"/>
        </dgm:presLayoutVars>
      </dgm:prSet>
      <dgm:spPr/>
    </dgm:pt>
    <dgm:pt modelId="{52C737E6-C1CC-4936-8D6F-24B8CAF376E7}" type="pres">
      <dgm:prSet presAssocID="{96DD17F9-B7ED-4F28-A397-8918E032078B}" presName="FiveConn_4-5" presStyleLbl="fgAccFollowNode1" presStyleIdx="3" presStyleCnt="4">
        <dgm:presLayoutVars>
          <dgm:bulletEnabled val="1"/>
        </dgm:presLayoutVars>
      </dgm:prSet>
      <dgm:spPr/>
    </dgm:pt>
    <dgm:pt modelId="{2831BF6E-E7B8-472B-A1CF-BF56F17D6D3E}" type="pres">
      <dgm:prSet presAssocID="{96DD17F9-B7ED-4F28-A397-8918E032078B}" presName="FiveNodes_1_text" presStyleLbl="node1" presStyleIdx="4" presStyleCnt="5">
        <dgm:presLayoutVars>
          <dgm:bulletEnabled val="1"/>
        </dgm:presLayoutVars>
      </dgm:prSet>
      <dgm:spPr/>
    </dgm:pt>
    <dgm:pt modelId="{171562ED-2D8C-4D03-A7DE-CA4CB11DBBB7}" type="pres">
      <dgm:prSet presAssocID="{96DD17F9-B7ED-4F28-A397-8918E032078B}" presName="FiveNodes_2_text" presStyleLbl="node1" presStyleIdx="4" presStyleCnt="5">
        <dgm:presLayoutVars>
          <dgm:bulletEnabled val="1"/>
        </dgm:presLayoutVars>
      </dgm:prSet>
      <dgm:spPr/>
    </dgm:pt>
    <dgm:pt modelId="{8AE21374-F03C-44B7-8B79-409781D6E889}" type="pres">
      <dgm:prSet presAssocID="{96DD17F9-B7ED-4F28-A397-8918E032078B}" presName="FiveNodes_3_text" presStyleLbl="node1" presStyleIdx="4" presStyleCnt="5">
        <dgm:presLayoutVars>
          <dgm:bulletEnabled val="1"/>
        </dgm:presLayoutVars>
      </dgm:prSet>
      <dgm:spPr/>
    </dgm:pt>
    <dgm:pt modelId="{954FA1A2-10A2-461A-BE5C-9B41FFF70A51}" type="pres">
      <dgm:prSet presAssocID="{96DD17F9-B7ED-4F28-A397-8918E032078B}" presName="FiveNodes_4_text" presStyleLbl="node1" presStyleIdx="4" presStyleCnt="5">
        <dgm:presLayoutVars>
          <dgm:bulletEnabled val="1"/>
        </dgm:presLayoutVars>
      </dgm:prSet>
      <dgm:spPr/>
    </dgm:pt>
    <dgm:pt modelId="{E0B3415D-B5F9-4CF4-AC77-FCF1360C8F88}" type="pres">
      <dgm:prSet presAssocID="{96DD17F9-B7ED-4F28-A397-8918E032078B}" presName="FiveNodes_5_text" presStyleLbl="node1" presStyleIdx="4" presStyleCnt="5">
        <dgm:presLayoutVars>
          <dgm:bulletEnabled val="1"/>
        </dgm:presLayoutVars>
      </dgm:prSet>
      <dgm:spPr/>
    </dgm:pt>
  </dgm:ptLst>
  <dgm:cxnLst>
    <dgm:cxn modelId="{FD214B02-D31B-4FBD-A8FB-99B19F40F5B6}" type="presOf" srcId="{5838BA38-A3CE-4FEB-8DFB-546E353716BE}" destId="{8AE21374-F03C-44B7-8B79-409781D6E889}" srcOrd="1" destOrd="0" presId="urn:microsoft.com/office/officeart/2005/8/layout/vProcess5"/>
    <dgm:cxn modelId="{B0946613-7CAC-4A37-ACEB-DA32DBE67D6F}" type="presOf" srcId="{2128D954-683F-47A0-9E16-B5F7D92EB486}" destId="{BF7E79A5-EB7E-4B83-B29E-874D7D1B1A22}" srcOrd="0" destOrd="0" presId="urn:microsoft.com/office/officeart/2005/8/layout/vProcess5"/>
    <dgm:cxn modelId="{C0016A20-26F3-4551-8E03-C9D1A08485F1}" type="presOf" srcId="{96DD17F9-B7ED-4F28-A397-8918E032078B}" destId="{9DC80FCD-C14E-420C-A631-D8DE6FFCB954}" srcOrd="0" destOrd="0" presId="urn:microsoft.com/office/officeart/2005/8/layout/vProcess5"/>
    <dgm:cxn modelId="{B4045F4C-B3F9-48FF-BFFF-7421CC3B1996}" srcId="{96DD17F9-B7ED-4F28-A397-8918E032078B}" destId="{F226296D-4578-4F8F-A0E0-D0FC28BA886E}" srcOrd="4" destOrd="0" parTransId="{4DD8FC73-C057-4E05-80B3-D5990AED8C86}" sibTransId="{FD3C3AF6-01B8-4587-B9EE-3124EABF9C89}"/>
    <dgm:cxn modelId="{4CB1FD78-DD43-48AE-870C-32C83B68D88C}" type="presOf" srcId="{B3DC0E53-E641-45ED-957E-50CCDE437069}" destId="{B789DBDC-11E9-4A14-A40E-C6B24A987E60}" srcOrd="0" destOrd="0" presId="urn:microsoft.com/office/officeart/2005/8/layout/vProcess5"/>
    <dgm:cxn modelId="{D01A1389-55B2-4BD0-849E-62A7226C5CA4}" srcId="{96DD17F9-B7ED-4F28-A397-8918E032078B}" destId="{747E0E27-ED58-49AE-8288-1C9F4AF87AA3}" srcOrd="3" destOrd="0" parTransId="{B74ADFE4-99D8-4825-A437-2AB8C9060759}" sibTransId="{6B421D85-2C8C-466D-8906-507FF89D824F}"/>
    <dgm:cxn modelId="{5CF33993-4A9F-45D4-B3A8-43C0E0A11C2B}" type="presOf" srcId="{FC679052-12AD-493F-9D2A-73C9FA34A5FE}" destId="{A76ED087-2204-4FA4-B991-B83F5F55E675}" srcOrd="0" destOrd="0" presId="urn:microsoft.com/office/officeart/2005/8/layout/vProcess5"/>
    <dgm:cxn modelId="{002152B6-3EBD-4CDC-9A69-7D4914CC73AF}" srcId="{96DD17F9-B7ED-4F28-A397-8918E032078B}" destId="{B3DC0E53-E641-45ED-957E-50CCDE437069}" srcOrd="0" destOrd="0" parTransId="{2963C542-E472-42C3-945A-9652BAE3A881}" sibTransId="{2128D954-683F-47A0-9E16-B5F7D92EB486}"/>
    <dgm:cxn modelId="{089015B7-D5F9-40C2-99BC-4716BB14ED38}" srcId="{96DD17F9-B7ED-4F28-A397-8918E032078B}" destId="{5838BA38-A3CE-4FEB-8DFB-546E353716BE}" srcOrd="2" destOrd="0" parTransId="{F16F4F26-9B3C-425D-A240-FF7FEFF97B04}" sibTransId="{1B0D3CBB-B077-4E83-BC27-01081058AB12}"/>
    <dgm:cxn modelId="{FD583AC5-24B3-4D88-812C-73DEFD9BADAE}" type="presOf" srcId="{5838BA38-A3CE-4FEB-8DFB-546E353716BE}" destId="{63806244-2334-4911-9A4E-5C9EF5C860A4}" srcOrd="0" destOrd="0" presId="urn:microsoft.com/office/officeart/2005/8/layout/vProcess5"/>
    <dgm:cxn modelId="{65298BCD-355D-4092-8DD1-6828C9382598}" type="presOf" srcId="{B3DC0E53-E641-45ED-957E-50CCDE437069}" destId="{2831BF6E-E7B8-472B-A1CF-BF56F17D6D3E}" srcOrd="1" destOrd="0" presId="urn:microsoft.com/office/officeart/2005/8/layout/vProcess5"/>
    <dgm:cxn modelId="{D8082CCF-904A-4C3D-A0AD-3A0C21F38EE5}" type="presOf" srcId="{1B0D3CBB-B077-4E83-BC27-01081058AB12}" destId="{E22D98E4-6D66-40B4-96C8-E29A963E0685}" srcOrd="0" destOrd="0" presId="urn:microsoft.com/office/officeart/2005/8/layout/vProcess5"/>
    <dgm:cxn modelId="{888F21D5-5041-4360-B9AD-90CF0AA47AAE}" type="presOf" srcId="{F226296D-4578-4F8F-A0E0-D0FC28BA886E}" destId="{B87C17AD-15DE-49DC-9C18-6F10A3910F1D}" srcOrd="0" destOrd="0" presId="urn:microsoft.com/office/officeart/2005/8/layout/vProcess5"/>
    <dgm:cxn modelId="{385A0DE3-0CDD-44CD-88E1-32B102871A4D}" type="presOf" srcId="{6B421D85-2C8C-466D-8906-507FF89D824F}" destId="{52C737E6-C1CC-4936-8D6F-24B8CAF376E7}" srcOrd="0" destOrd="0" presId="urn:microsoft.com/office/officeart/2005/8/layout/vProcess5"/>
    <dgm:cxn modelId="{314978EA-81B4-46AE-976D-3DA18B8F4259}" type="presOf" srcId="{F226296D-4578-4F8F-A0E0-D0FC28BA886E}" destId="{E0B3415D-B5F9-4CF4-AC77-FCF1360C8F88}" srcOrd="1" destOrd="0" presId="urn:microsoft.com/office/officeart/2005/8/layout/vProcess5"/>
    <dgm:cxn modelId="{FCF2DDED-0035-4CB6-AE5D-F4479E232CB0}" srcId="{96DD17F9-B7ED-4F28-A397-8918E032078B}" destId="{240879C0-178C-4807-85BF-C3110A7079AF}" srcOrd="1" destOrd="0" parTransId="{E59B87D6-BE3C-40F3-93C9-851006B6DA67}" sibTransId="{FC679052-12AD-493F-9D2A-73C9FA34A5FE}"/>
    <dgm:cxn modelId="{B4E6C5EF-AF4D-4445-8C5A-E04B4D80D844}" type="presOf" srcId="{747E0E27-ED58-49AE-8288-1C9F4AF87AA3}" destId="{590EF363-3763-4FC8-AFEB-1E405DC83F63}" srcOrd="0" destOrd="0" presId="urn:microsoft.com/office/officeart/2005/8/layout/vProcess5"/>
    <dgm:cxn modelId="{0790A0F1-F278-4A7D-A975-F4CB1258B935}" type="presOf" srcId="{240879C0-178C-4807-85BF-C3110A7079AF}" destId="{7813877C-0149-4F49-902E-C297FB7BB4E6}" srcOrd="0" destOrd="0" presId="urn:microsoft.com/office/officeart/2005/8/layout/vProcess5"/>
    <dgm:cxn modelId="{8F2377F4-939B-469E-A3EE-D84DA5E9887F}" type="presOf" srcId="{240879C0-178C-4807-85BF-C3110A7079AF}" destId="{171562ED-2D8C-4D03-A7DE-CA4CB11DBBB7}" srcOrd="1" destOrd="0" presId="urn:microsoft.com/office/officeart/2005/8/layout/vProcess5"/>
    <dgm:cxn modelId="{CED4B6FF-BF2E-42F1-9B57-BD26D30DC4FA}" type="presOf" srcId="{747E0E27-ED58-49AE-8288-1C9F4AF87AA3}" destId="{954FA1A2-10A2-461A-BE5C-9B41FFF70A51}" srcOrd="1" destOrd="0" presId="urn:microsoft.com/office/officeart/2005/8/layout/vProcess5"/>
    <dgm:cxn modelId="{CFB1252F-5313-47B1-8F51-51C8F6E9C746}" type="presParOf" srcId="{9DC80FCD-C14E-420C-A631-D8DE6FFCB954}" destId="{DA1B48B4-491B-4E24-A256-6AF5FCE893ED}" srcOrd="0" destOrd="0" presId="urn:microsoft.com/office/officeart/2005/8/layout/vProcess5"/>
    <dgm:cxn modelId="{6C56153C-2B70-4D55-806A-7B747E31E205}" type="presParOf" srcId="{9DC80FCD-C14E-420C-A631-D8DE6FFCB954}" destId="{B789DBDC-11E9-4A14-A40E-C6B24A987E60}" srcOrd="1" destOrd="0" presId="urn:microsoft.com/office/officeart/2005/8/layout/vProcess5"/>
    <dgm:cxn modelId="{51D37D45-38BE-47D9-8212-F67AA8A0F29E}" type="presParOf" srcId="{9DC80FCD-C14E-420C-A631-D8DE6FFCB954}" destId="{7813877C-0149-4F49-902E-C297FB7BB4E6}" srcOrd="2" destOrd="0" presId="urn:microsoft.com/office/officeart/2005/8/layout/vProcess5"/>
    <dgm:cxn modelId="{7CBE2CB8-0CB6-4D3D-B1CA-EFB19D8A6309}" type="presParOf" srcId="{9DC80FCD-C14E-420C-A631-D8DE6FFCB954}" destId="{63806244-2334-4911-9A4E-5C9EF5C860A4}" srcOrd="3" destOrd="0" presId="urn:microsoft.com/office/officeart/2005/8/layout/vProcess5"/>
    <dgm:cxn modelId="{2FDDCB4E-DAD4-482D-9C93-F9DB03326710}" type="presParOf" srcId="{9DC80FCD-C14E-420C-A631-D8DE6FFCB954}" destId="{590EF363-3763-4FC8-AFEB-1E405DC83F63}" srcOrd="4" destOrd="0" presId="urn:microsoft.com/office/officeart/2005/8/layout/vProcess5"/>
    <dgm:cxn modelId="{019440D5-9A82-46A1-AF69-8C504615DF53}" type="presParOf" srcId="{9DC80FCD-C14E-420C-A631-D8DE6FFCB954}" destId="{B87C17AD-15DE-49DC-9C18-6F10A3910F1D}" srcOrd="5" destOrd="0" presId="urn:microsoft.com/office/officeart/2005/8/layout/vProcess5"/>
    <dgm:cxn modelId="{C1958B6C-B36C-4F6D-8DFF-4410E956F259}" type="presParOf" srcId="{9DC80FCD-C14E-420C-A631-D8DE6FFCB954}" destId="{BF7E79A5-EB7E-4B83-B29E-874D7D1B1A22}" srcOrd="6" destOrd="0" presId="urn:microsoft.com/office/officeart/2005/8/layout/vProcess5"/>
    <dgm:cxn modelId="{365B00F6-145F-4CDE-A8EB-4BF83BFB2CC6}" type="presParOf" srcId="{9DC80FCD-C14E-420C-A631-D8DE6FFCB954}" destId="{A76ED087-2204-4FA4-B991-B83F5F55E675}" srcOrd="7" destOrd="0" presId="urn:microsoft.com/office/officeart/2005/8/layout/vProcess5"/>
    <dgm:cxn modelId="{02DC1B54-A91B-4E8A-AA4A-31C79D9615E0}" type="presParOf" srcId="{9DC80FCD-C14E-420C-A631-D8DE6FFCB954}" destId="{E22D98E4-6D66-40B4-96C8-E29A963E0685}" srcOrd="8" destOrd="0" presId="urn:microsoft.com/office/officeart/2005/8/layout/vProcess5"/>
    <dgm:cxn modelId="{218902D1-8E56-45B0-887D-E5701F42B682}" type="presParOf" srcId="{9DC80FCD-C14E-420C-A631-D8DE6FFCB954}" destId="{52C737E6-C1CC-4936-8D6F-24B8CAF376E7}" srcOrd="9" destOrd="0" presId="urn:microsoft.com/office/officeart/2005/8/layout/vProcess5"/>
    <dgm:cxn modelId="{89E34347-9C8A-4F2D-B86B-D02178513A7B}" type="presParOf" srcId="{9DC80FCD-C14E-420C-A631-D8DE6FFCB954}" destId="{2831BF6E-E7B8-472B-A1CF-BF56F17D6D3E}" srcOrd="10" destOrd="0" presId="urn:microsoft.com/office/officeart/2005/8/layout/vProcess5"/>
    <dgm:cxn modelId="{DFCF8B1F-72EF-4E09-A011-9E703D365363}" type="presParOf" srcId="{9DC80FCD-C14E-420C-A631-D8DE6FFCB954}" destId="{171562ED-2D8C-4D03-A7DE-CA4CB11DBBB7}" srcOrd="11" destOrd="0" presId="urn:microsoft.com/office/officeart/2005/8/layout/vProcess5"/>
    <dgm:cxn modelId="{D6425A05-BF37-4345-A4D9-D1BBEEF0BDC9}" type="presParOf" srcId="{9DC80FCD-C14E-420C-A631-D8DE6FFCB954}" destId="{8AE21374-F03C-44B7-8B79-409781D6E889}" srcOrd="12" destOrd="0" presId="urn:microsoft.com/office/officeart/2005/8/layout/vProcess5"/>
    <dgm:cxn modelId="{8CAFD181-13BB-427B-9C8C-8CEB9CC6C7E0}" type="presParOf" srcId="{9DC80FCD-C14E-420C-A631-D8DE6FFCB954}" destId="{954FA1A2-10A2-461A-BE5C-9B41FFF70A51}" srcOrd="13" destOrd="0" presId="urn:microsoft.com/office/officeart/2005/8/layout/vProcess5"/>
    <dgm:cxn modelId="{A3AB48D6-5AD2-41E4-BE09-57423F7C1E96}" type="presParOf" srcId="{9DC80FCD-C14E-420C-A631-D8DE6FFCB954}" destId="{E0B3415D-B5F9-4CF4-AC77-FCF1360C8F8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9E3DD8C-D12B-496B-A2A1-9ABB4F19C98C}" type="doc">
      <dgm:prSet loTypeId="urn:microsoft.com/office/officeart/2005/8/layout/vProcess5" loCatId="process" qsTypeId="urn:microsoft.com/office/officeart/2005/8/quickstyle/3d2" qsCatId="3D" csTypeId="urn:microsoft.com/office/officeart/2005/8/colors/accent0_3" csCatId="mainScheme" phldr="1"/>
      <dgm:spPr/>
      <dgm:t>
        <a:bodyPr/>
        <a:lstStyle/>
        <a:p>
          <a:endParaRPr lang="en-US"/>
        </a:p>
      </dgm:t>
    </dgm:pt>
    <dgm:pt modelId="{7DA8D601-DA16-4FEF-B8C5-DFA400C78CE0}">
      <dgm:prSet/>
      <dgm:spPr/>
      <dgm:t>
        <a:bodyPr/>
        <a:lstStyle/>
        <a:p>
          <a:r>
            <a:rPr lang="en-US" i="1" dirty="0"/>
            <a:t>We will leave 1st row and column as same as before</a:t>
          </a:r>
          <a:endParaRPr lang="en-US" dirty="0"/>
        </a:p>
      </dgm:t>
    </dgm:pt>
    <dgm:pt modelId="{640BE247-38C0-4EB6-8805-D56484DE457B}" type="parTrans" cxnId="{85CFD5A7-B2AB-4BD2-A2DA-0653431A3D9F}">
      <dgm:prSet/>
      <dgm:spPr/>
      <dgm:t>
        <a:bodyPr/>
        <a:lstStyle/>
        <a:p>
          <a:endParaRPr lang="en-US"/>
        </a:p>
      </dgm:t>
    </dgm:pt>
    <dgm:pt modelId="{2B559266-969F-4387-9038-7DE24D278C97}" type="sibTrans" cxnId="{85CFD5A7-B2AB-4BD2-A2DA-0653431A3D9F}">
      <dgm:prSet/>
      <dgm:spPr/>
      <dgm:t>
        <a:bodyPr/>
        <a:lstStyle/>
        <a:p>
          <a:endParaRPr lang="en-US"/>
        </a:p>
      </dgm:t>
    </dgm:pt>
    <dgm:pt modelId="{C226D7C3-8783-4BAC-9A45-2D3B3E01D380}">
      <dgm:prSet/>
      <dgm:spPr/>
      <dgm:t>
        <a:bodyPr/>
        <a:lstStyle/>
        <a:p>
          <a:r>
            <a:rPr lang="en-US" i="1" dirty="0"/>
            <a:t>For D1, we will find shortest distance by going through '1' vertices</a:t>
          </a:r>
          <a:endParaRPr lang="en-US" dirty="0"/>
        </a:p>
      </dgm:t>
    </dgm:pt>
    <dgm:pt modelId="{EE442FA9-40DC-40AB-93AA-579E3127E388}" type="parTrans" cxnId="{027CE1A8-AA9B-4D83-82D4-9E7035C8E270}">
      <dgm:prSet/>
      <dgm:spPr/>
      <dgm:t>
        <a:bodyPr/>
        <a:lstStyle/>
        <a:p>
          <a:endParaRPr lang="en-US"/>
        </a:p>
      </dgm:t>
    </dgm:pt>
    <dgm:pt modelId="{14B207D8-56BA-4AB7-A39A-B64B0D2A43CB}" type="sibTrans" cxnId="{027CE1A8-AA9B-4D83-82D4-9E7035C8E270}">
      <dgm:prSet/>
      <dgm:spPr/>
      <dgm:t>
        <a:bodyPr/>
        <a:lstStyle/>
        <a:p>
          <a:endParaRPr lang="en-US"/>
        </a:p>
      </dgm:t>
    </dgm:pt>
    <dgm:pt modelId="{9EC08D53-D187-4C9C-B069-29E2FB739B48}">
      <dgm:prSet/>
      <dgm:spPr/>
      <dgm:t>
        <a:bodyPr/>
        <a:lstStyle/>
        <a:p>
          <a:r>
            <a:rPr lang="en-US" i="1" dirty="0"/>
            <a:t>We will compare newfound value with previous matrix</a:t>
          </a:r>
          <a:endParaRPr lang="en-US" dirty="0"/>
        </a:p>
      </dgm:t>
    </dgm:pt>
    <dgm:pt modelId="{5A94B6EC-222F-45A4-84B3-7DE790CEFC80}" type="parTrans" cxnId="{1FF1EF57-DF75-416F-93A6-85C621168DEA}">
      <dgm:prSet/>
      <dgm:spPr/>
      <dgm:t>
        <a:bodyPr/>
        <a:lstStyle/>
        <a:p>
          <a:endParaRPr lang="en-US"/>
        </a:p>
      </dgm:t>
    </dgm:pt>
    <dgm:pt modelId="{11CDC077-60F0-4412-A963-326E4535358F}" type="sibTrans" cxnId="{1FF1EF57-DF75-416F-93A6-85C621168DEA}">
      <dgm:prSet/>
      <dgm:spPr/>
      <dgm:t>
        <a:bodyPr/>
        <a:lstStyle/>
        <a:p>
          <a:endParaRPr lang="en-US"/>
        </a:p>
      </dgm:t>
    </dgm:pt>
    <dgm:pt modelId="{0B711CF0-C56A-41C0-B1A0-1CCF044B524D}">
      <dgm:prSet/>
      <dgm:spPr/>
      <dgm:t>
        <a:bodyPr/>
        <a:lstStyle/>
        <a:p>
          <a:r>
            <a:rPr lang="en-US" i="1"/>
            <a:t>We will fill that values which is shortest of two</a:t>
          </a:r>
          <a:endParaRPr lang="en-US"/>
        </a:p>
      </dgm:t>
    </dgm:pt>
    <dgm:pt modelId="{B624C1B8-F578-46C7-8B2A-A4CE028A17B9}" type="parTrans" cxnId="{F2AB5329-1775-4E87-BA49-96F80F87F649}">
      <dgm:prSet/>
      <dgm:spPr/>
      <dgm:t>
        <a:bodyPr/>
        <a:lstStyle/>
        <a:p>
          <a:endParaRPr lang="en-US"/>
        </a:p>
      </dgm:t>
    </dgm:pt>
    <dgm:pt modelId="{70CF153C-23DD-4844-B515-213FBBAF9A92}" type="sibTrans" cxnId="{F2AB5329-1775-4E87-BA49-96F80F87F649}">
      <dgm:prSet/>
      <dgm:spPr/>
      <dgm:t>
        <a:bodyPr/>
        <a:lstStyle/>
        <a:p>
          <a:endParaRPr lang="en-US"/>
        </a:p>
      </dgm:t>
    </dgm:pt>
    <dgm:pt modelId="{84820ACD-9BBB-45F0-AEC7-8EB7756D8854}" type="pres">
      <dgm:prSet presAssocID="{89E3DD8C-D12B-496B-A2A1-9ABB4F19C98C}" presName="outerComposite" presStyleCnt="0">
        <dgm:presLayoutVars>
          <dgm:chMax val="5"/>
          <dgm:dir/>
          <dgm:resizeHandles val="exact"/>
        </dgm:presLayoutVars>
      </dgm:prSet>
      <dgm:spPr/>
    </dgm:pt>
    <dgm:pt modelId="{61C82E7A-FBE2-41EA-B1BC-E409D0A7A9F1}" type="pres">
      <dgm:prSet presAssocID="{89E3DD8C-D12B-496B-A2A1-9ABB4F19C98C}" presName="dummyMaxCanvas" presStyleCnt="0">
        <dgm:presLayoutVars/>
      </dgm:prSet>
      <dgm:spPr/>
    </dgm:pt>
    <dgm:pt modelId="{BD6615D3-AE01-4E84-AE8B-05B5F910AACC}" type="pres">
      <dgm:prSet presAssocID="{89E3DD8C-D12B-496B-A2A1-9ABB4F19C98C}" presName="FourNodes_1" presStyleLbl="node1" presStyleIdx="0" presStyleCnt="4">
        <dgm:presLayoutVars>
          <dgm:bulletEnabled val="1"/>
        </dgm:presLayoutVars>
      </dgm:prSet>
      <dgm:spPr/>
    </dgm:pt>
    <dgm:pt modelId="{576CF1F9-A7E7-4E85-8A8B-1DEDA8BEA5FC}" type="pres">
      <dgm:prSet presAssocID="{89E3DD8C-D12B-496B-A2A1-9ABB4F19C98C}" presName="FourNodes_2" presStyleLbl="node1" presStyleIdx="1" presStyleCnt="4">
        <dgm:presLayoutVars>
          <dgm:bulletEnabled val="1"/>
        </dgm:presLayoutVars>
      </dgm:prSet>
      <dgm:spPr/>
    </dgm:pt>
    <dgm:pt modelId="{701E78CE-AA08-42B8-B229-FC54B5FEECDB}" type="pres">
      <dgm:prSet presAssocID="{89E3DD8C-D12B-496B-A2A1-9ABB4F19C98C}" presName="FourNodes_3" presStyleLbl="node1" presStyleIdx="2" presStyleCnt="4">
        <dgm:presLayoutVars>
          <dgm:bulletEnabled val="1"/>
        </dgm:presLayoutVars>
      </dgm:prSet>
      <dgm:spPr/>
    </dgm:pt>
    <dgm:pt modelId="{3D4AB768-9186-4890-9FB6-2BBD069CC3F1}" type="pres">
      <dgm:prSet presAssocID="{89E3DD8C-D12B-496B-A2A1-9ABB4F19C98C}" presName="FourNodes_4" presStyleLbl="node1" presStyleIdx="3" presStyleCnt="4">
        <dgm:presLayoutVars>
          <dgm:bulletEnabled val="1"/>
        </dgm:presLayoutVars>
      </dgm:prSet>
      <dgm:spPr/>
    </dgm:pt>
    <dgm:pt modelId="{20F6935F-7283-44A2-A369-B3F331BF265B}" type="pres">
      <dgm:prSet presAssocID="{89E3DD8C-D12B-496B-A2A1-9ABB4F19C98C}" presName="FourConn_1-2" presStyleLbl="fgAccFollowNode1" presStyleIdx="0" presStyleCnt="3">
        <dgm:presLayoutVars>
          <dgm:bulletEnabled val="1"/>
        </dgm:presLayoutVars>
      </dgm:prSet>
      <dgm:spPr/>
    </dgm:pt>
    <dgm:pt modelId="{524E834B-1450-4E41-9D78-962386EBFE91}" type="pres">
      <dgm:prSet presAssocID="{89E3DD8C-D12B-496B-A2A1-9ABB4F19C98C}" presName="FourConn_2-3" presStyleLbl="fgAccFollowNode1" presStyleIdx="1" presStyleCnt="3">
        <dgm:presLayoutVars>
          <dgm:bulletEnabled val="1"/>
        </dgm:presLayoutVars>
      </dgm:prSet>
      <dgm:spPr/>
    </dgm:pt>
    <dgm:pt modelId="{7EDD7C0C-6C58-478A-9FD3-F3CF43702277}" type="pres">
      <dgm:prSet presAssocID="{89E3DD8C-D12B-496B-A2A1-9ABB4F19C98C}" presName="FourConn_3-4" presStyleLbl="fgAccFollowNode1" presStyleIdx="2" presStyleCnt="3">
        <dgm:presLayoutVars>
          <dgm:bulletEnabled val="1"/>
        </dgm:presLayoutVars>
      </dgm:prSet>
      <dgm:spPr/>
    </dgm:pt>
    <dgm:pt modelId="{25B50862-5F09-4F7C-B3AF-48A9E0A2516E}" type="pres">
      <dgm:prSet presAssocID="{89E3DD8C-D12B-496B-A2A1-9ABB4F19C98C}" presName="FourNodes_1_text" presStyleLbl="node1" presStyleIdx="3" presStyleCnt="4">
        <dgm:presLayoutVars>
          <dgm:bulletEnabled val="1"/>
        </dgm:presLayoutVars>
      </dgm:prSet>
      <dgm:spPr/>
    </dgm:pt>
    <dgm:pt modelId="{0CFAE720-1EA0-4679-8D43-84328EA3F3DB}" type="pres">
      <dgm:prSet presAssocID="{89E3DD8C-D12B-496B-A2A1-9ABB4F19C98C}" presName="FourNodes_2_text" presStyleLbl="node1" presStyleIdx="3" presStyleCnt="4">
        <dgm:presLayoutVars>
          <dgm:bulletEnabled val="1"/>
        </dgm:presLayoutVars>
      </dgm:prSet>
      <dgm:spPr/>
    </dgm:pt>
    <dgm:pt modelId="{4CF818A7-B262-455E-9711-5A1329D0933B}" type="pres">
      <dgm:prSet presAssocID="{89E3DD8C-D12B-496B-A2A1-9ABB4F19C98C}" presName="FourNodes_3_text" presStyleLbl="node1" presStyleIdx="3" presStyleCnt="4">
        <dgm:presLayoutVars>
          <dgm:bulletEnabled val="1"/>
        </dgm:presLayoutVars>
      </dgm:prSet>
      <dgm:spPr/>
    </dgm:pt>
    <dgm:pt modelId="{A5F683A2-93E0-4252-B730-2B628BDB8D59}" type="pres">
      <dgm:prSet presAssocID="{89E3DD8C-D12B-496B-A2A1-9ABB4F19C98C}" presName="FourNodes_4_text" presStyleLbl="node1" presStyleIdx="3" presStyleCnt="4">
        <dgm:presLayoutVars>
          <dgm:bulletEnabled val="1"/>
        </dgm:presLayoutVars>
      </dgm:prSet>
      <dgm:spPr/>
    </dgm:pt>
  </dgm:ptLst>
  <dgm:cxnLst>
    <dgm:cxn modelId="{1FAE2C03-398C-4BC2-8B15-407253BF2225}" type="presOf" srcId="{14B207D8-56BA-4AB7-A39A-B64B0D2A43CB}" destId="{524E834B-1450-4E41-9D78-962386EBFE91}" srcOrd="0" destOrd="0" presId="urn:microsoft.com/office/officeart/2005/8/layout/vProcess5"/>
    <dgm:cxn modelId="{36494907-DF73-4F5B-B4F8-79EF59A573E6}" type="presOf" srcId="{0B711CF0-C56A-41C0-B1A0-1CCF044B524D}" destId="{A5F683A2-93E0-4252-B730-2B628BDB8D59}" srcOrd="1" destOrd="0" presId="urn:microsoft.com/office/officeart/2005/8/layout/vProcess5"/>
    <dgm:cxn modelId="{C05EC810-3ACB-4E8B-8CD1-53EE164EB30E}" type="presOf" srcId="{9EC08D53-D187-4C9C-B069-29E2FB739B48}" destId="{701E78CE-AA08-42B8-B229-FC54B5FEECDB}" srcOrd="0" destOrd="0" presId="urn:microsoft.com/office/officeart/2005/8/layout/vProcess5"/>
    <dgm:cxn modelId="{123FF010-4499-4A75-8411-FCA8D19EDA2B}" type="presOf" srcId="{2B559266-969F-4387-9038-7DE24D278C97}" destId="{20F6935F-7283-44A2-A369-B3F331BF265B}" srcOrd="0" destOrd="0" presId="urn:microsoft.com/office/officeart/2005/8/layout/vProcess5"/>
    <dgm:cxn modelId="{7C93BB14-89D0-4A49-A4C7-1C772BA9DBB3}" type="presOf" srcId="{89E3DD8C-D12B-496B-A2A1-9ABB4F19C98C}" destId="{84820ACD-9BBB-45F0-AEC7-8EB7756D8854}" srcOrd="0" destOrd="0" presId="urn:microsoft.com/office/officeart/2005/8/layout/vProcess5"/>
    <dgm:cxn modelId="{27E1C626-A06C-425F-B14D-9D5206F902F2}" type="presOf" srcId="{C226D7C3-8783-4BAC-9A45-2D3B3E01D380}" destId="{576CF1F9-A7E7-4E85-8A8B-1DEDA8BEA5FC}" srcOrd="0" destOrd="0" presId="urn:microsoft.com/office/officeart/2005/8/layout/vProcess5"/>
    <dgm:cxn modelId="{F2AB5329-1775-4E87-BA49-96F80F87F649}" srcId="{89E3DD8C-D12B-496B-A2A1-9ABB4F19C98C}" destId="{0B711CF0-C56A-41C0-B1A0-1CCF044B524D}" srcOrd="3" destOrd="0" parTransId="{B624C1B8-F578-46C7-8B2A-A4CE028A17B9}" sibTransId="{70CF153C-23DD-4844-B515-213FBBAF9A92}"/>
    <dgm:cxn modelId="{4AEB675F-2C4B-4A91-AA13-FB0EC51C2A3D}" type="presOf" srcId="{7DA8D601-DA16-4FEF-B8C5-DFA400C78CE0}" destId="{BD6615D3-AE01-4E84-AE8B-05B5F910AACC}" srcOrd="0" destOrd="0" presId="urn:microsoft.com/office/officeart/2005/8/layout/vProcess5"/>
    <dgm:cxn modelId="{45A4C769-A05F-424C-8A03-45A621AF7DC0}" type="presOf" srcId="{7DA8D601-DA16-4FEF-B8C5-DFA400C78CE0}" destId="{25B50862-5F09-4F7C-B3AF-48A9E0A2516E}" srcOrd="1" destOrd="0" presId="urn:microsoft.com/office/officeart/2005/8/layout/vProcess5"/>
    <dgm:cxn modelId="{1FF1EF57-DF75-416F-93A6-85C621168DEA}" srcId="{89E3DD8C-D12B-496B-A2A1-9ABB4F19C98C}" destId="{9EC08D53-D187-4C9C-B069-29E2FB739B48}" srcOrd="2" destOrd="0" parTransId="{5A94B6EC-222F-45A4-84B3-7DE790CEFC80}" sibTransId="{11CDC077-60F0-4412-A963-326E4535358F}"/>
    <dgm:cxn modelId="{BD3B258A-74BC-4E81-B27F-0374A28BE5C4}" type="presOf" srcId="{9EC08D53-D187-4C9C-B069-29E2FB739B48}" destId="{4CF818A7-B262-455E-9711-5A1329D0933B}" srcOrd="1" destOrd="0" presId="urn:microsoft.com/office/officeart/2005/8/layout/vProcess5"/>
    <dgm:cxn modelId="{85CFD5A7-B2AB-4BD2-A2DA-0653431A3D9F}" srcId="{89E3DD8C-D12B-496B-A2A1-9ABB4F19C98C}" destId="{7DA8D601-DA16-4FEF-B8C5-DFA400C78CE0}" srcOrd="0" destOrd="0" parTransId="{640BE247-38C0-4EB6-8805-D56484DE457B}" sibTransId="{2B559266-969F-4387-9038-7DE24D278C97}"/>
    <dgm:cxn modelId="{33996EA8-B04E-4EC4-BF12-EF1BDEE4237B}" type="presOf" srcId="{C226D7C3-8783-4BAC-9A45-2D3B3E01D380}" destId="{0CFAE720-1EA0-4679-8D43-84328EA3F3DB}" srcOrd="1" destOrd="0" presId="urn:microsoft.com/office/officeart/2005/8/layout/vProcess5"/>
    <dgm:cxn modelId="{027CE1A8-AA9B-4D83-82D4-9E7035C8E270}" srcId="{89E3DD8C-D12B-496B-A2A1-9ABB4F19C98C}" destId="{C226D7C3-8783-4BAC-9A45-2D3B3E01D380}" srcOrd="1" destOrd="0" parTransId="{EE442FA9-40DC-40AB-93AA-579E3127E388}" sibTransId="{14B207D8-56BA-4AB7-A39A-B64B0D2A43CB}"/>
    <dgm:cxn modelId="{AEE77AF1-5421-4DB0-BF8D-8D0A0976FBEA}" type="presOf" srcId="{11CDC077-60F0-4412-A963-326E4535358F}" destId="{7EDD7C0C-6C58-478A-9FD3-F3CF43702277}" srcOrd="0" destOrd="0" presId="urn:microsoft.com/office/officeart/2005/8/layout/vProcess5"/>
    <dgm:cxn modelId="{3DF466F9-0AA3-4AEE-AD6F-AD7298BD1144}" type="presOf" srcId="{0B711CF0-C56A-41C0-B1A0-1CCF044B524D}" destId="{3D4AB768-9186-4890-9FB6-2BBD069CC3F1}" srcOrd="0" destOrd="0" presId="urn:microsoft.com/office/officeart/2005/8/layout/vProcess5"/>
    <dgm:cxn modelId="{5439CB50-F0E0-467B-AA0A-0F1768F12550}" type="presParOf" srcId="{84820ACD-9BBB-45F0-AEC7-8EB7756D8854}" destId="{61C82E7A-FBE2-41EA-B1BC-E409D0A7A9F1}" srcOrd="0" destOrd="0" presId="urn:microsoft.com/office/officeart/2005/8/layout/vProcess5"/>
    <dgm:cxn modelId="{4D2BA661-12EB-41B2-AC12-9A667E3B7A3A}" type="presParOf" srcId="{84820ACD-9BBB-45F0-AEC7-8EB7756D8854}" destId="{BD6615D3-AE01-4E84-AE8B-05B5F910AACC}" srcOrd="1" destOrd="0" presId="urn:microsoft.com/office/officeart/2005/8/layout/vProcess5"/>
    <dgm:cxn modelId="{AC56EC8D-E453-499A-9DE9-92701028E7B8}" type="presParOf" srcId="{84820ACD-9BBB-45F0-AEC7-8EB7756D8854}" destId="{576CF1F9-A7E7-4E85-8A8B-1DEDA8BEA5FC}" srcOrd="2" destOrd="0" presId="urn:microsoft.com/office/officeart/2005/8/layout/vProcess5"/>
    <dgm:cxn modelId="{92786718-1BC4-4A81-9830-D235E866C3E6}" type="presParOf" srcId="{84820ACD-9BBB-45F0-AEC7-8EB7756D8854}" destId="{701E78CE-AA08-42B8-B229-FC54B5FEECDB}" srcOrd="3" destOrd="0" presId="urn:microsoft.com/office/officeart/2005/8/layout/vProcess5"/>
    <dgm:cxn modelId="{EB1754CD-2398-4E1F-BB90-B814F9AE3A01}" type="presParOf" srcId="{84820ACD-9BBB-45F0-AEC7-8EB7756D8854}" destId="{3D4AB768-9186-4890-9FB6-2BBD069CC3F1}" srcOrd="4" destOrd="0" presId="urn:microsoft.com/office/officeart/2005/8/layout/vProcess5"/>
    <dgm:cxn modelId="{5320FB52-E9CE-458D-B39D-3BC6CA4AA0C0}" type="presParOf" srcId="{84820ACD-9BBB-45F0-AEC7-8EB7756D8854}" destId="{20F6935F-7283-44A2-A369-B3F331BF265B}" srcOrd="5" destOrd="0" presId="urn:microsoft.com/office/officeart/2005/8/layout/vProcess5"/>
    <dgm:cxn modelId="{30A867D6-CD09-40BF-AED5-561748CBBE49}" type="presParOf" srcId="{84820ACD-9BBB-45F0-AEC7-8EB7756D8854}" destId="{524E834B-1450-4E41-9D78-962386EBFE91}" srcOrd="6" destOrd="0" presId="urn:microsoft.com/office/officeart/2005/8/layout/vProcess5"/>
    <dgm:cxn modelId="{7F3171B5-EC7D-449A-9867-6A9A9E81FD81}" type="presParOf" srcId="{84820ACD-9BBB-45F0-AEC7-8EB7756D8854}" destId="{7EDD7C0C-6C58-478A-9FD3-F3CF43702277}" srcOrd="7" destOrd="0" presId="urn:microsoft.com/office/officeart/2005/8/layout/vProcess5"/>
    <dgm:cxn modelId="{6E544C78-E83B-4937-89C1-B24C5F0B4F49}" type="presParOf" srcId="{84820ACD-9BBB-45F0-AEC7-8EB7756D8854}" destId="{25B50862-5F09-4F7C-B3AF-48A9E0A2516E}" srcOrd="8" destOrd="0" presId="urn:microsoft.com/office/officeart/2005/8/layout/vProcess5"/>
    <dgm:cxn modelId="{3037BE40-A069-4734-8A20-2001FC78015A}" type="presParOf" srcId="{84820ACD-9BBB-45F0-AEC7-8EB7756D8854}" destId="{0CFAE720-1EA0-4679-8D43-84328EA3F3DB}" srcOrd="9" destOrd="0" presId="urn:microsoft.com/office/officeart/2005/8/layout/vProcess5"/>
    <dgm:cxn modelId="{9C60AF7C-9F7F-4727-BE8F-681BCEE22573}" type="presParOf" srcId="{84820ACD-9BBB-45F0-AEC7-8EB7756D8854}" destId="{4CF818A7-B262-455E-9711-5A1329D0933B}" srcOrd="10" destOrd="0" presId="urn:microsoft.com/office/officeart/2005/8/layout/vProcess5"/>
    <dgm:cxn modelId="{BEBE37C4-177F-4726-9E30-F5242CF3217F}" type="presParOf" srcId="{84820ACD-9BBB-45F0-AEC7-8EB7756D8854}" destId="{A5F683A2-93E0-4252-B730-2B628BDB8D5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901FEB-9909-4A9D-B901-CAFAD86826E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0C30132-98E6-4C98-97F9-6FF0EAEB4ED4}">
      <dgm:prSet custT="1"/>
      <dgm:spPr>
        <a:solidFill>
          <a:schemeClr val="accent4">
            <a:lumMod val="50000"/>
          </a:schemeClr>
        </a:solidFill>
        <a:ln>
          <a:noFill/>
        </a:ln>
        <a:effectLst>
          <a:outerShdw blurRad="149987" dist="250190" dir="8460000" algn="ctr">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gm:spPr>
      <dgm:t>
        <a:bodyPr/>
        <a:lstStyle/>
        <a:p>
          <a:r>
            <a:rPr lang="en-US" sz="2000" i="1" dirty="0"/>
            <a:t>We will leave 2nd row and column as same as before</a:t>
          </a:r>
          <a:endParaRPr lang="en-US" sz="2000" dirty="0"/>
        </a:p>
      </dgm:t>
    </dgm:pt>
    <dgm:pt modelId="{EBD05C55-8E9B-4462-A7BF-6558450B8155}" type="parTrans" cxnId="{41099A5E-0401-469B-9C22-4A5985BF52CA}">
      <dgm:prSet/>
      <dgm:spPr/>
      <dgm:t>
        <a:bodyPr/>
        <a:lstStyle/>
        <a:p>
          <a:endParaRPr lang="en-US"/>
        </a:p>
      </dgm:t>
    </dgm:pt>
    <dgm:pt modelId="{C767052F-6327-42F8-946F-EBD4BF30A96B}" type="sibTrans" cxnId="{41099A5E-0401-469B-9C22-4A5985BF52CA}">
      <dgm:prSet custT="1"/>
      <dgm:spPr>
        <a:solidFill>
          <a:schemeClr val="accent4">
            <a:lumMod val="50000"/>
          </a:schemeClr>
        </a:solidFill>
        <a:ln>
          <a:noFill/>
        </a:ln>
        <a:effectLst>
          <a:outerShdw blurRad="149987" dist="250190" dir="8460000" algn="ctr">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gm:spPr>
      <dgm:t>
        <a:bodyPr/>
        <a:lstStyle/>
        <a:p>
          <a:endParaRPr lang="en-US" sz="2800"/>
        </a:p>
      </dgm:t>
    </dgm:pt>
    <dgm:pt modelId="{BC6475D7-751C-4F71-BAB0-2E85CC4EEC90}">
      <dgm:prSet custT="1"/>
      <dgm:spPr>
        <a:solidFill>
          <a:schemeClr val="accent4">
            <a:lumMod val="50000"/>
          </a:schemeClr>
        </a:solidFill>
        <a:ln>
          <a:noFill/>
        </a:ln>
        <a:effectLst>
          <a:outerShdw blurRad="149987" dist="250190" dir="8460000" algn="ctr">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gm:spPr>
      <dgm:t>
        <a:bodyPr/>
        <a:lstStyle/>
        <a:p>
          <a:r>
            <a:rPr lang="en-US" sz="2000" i="1" dirty="0"/>
            <a:t>For D2, we will find shortest distance by going through '2' vertices</a:t>
          </a:r>
          <a:endParaRPr lang="en-US" sz="2000" dirty="0"/>
        </a:p>
      </dgm:t>
    </dgm:pt>
    <dgm:pt modelId="{B5687894-7E61-4C50-8738-032809DAD32D}" type="parTrans" cxnId="{F5674377-B62C-4A82-87DD-63831390E640}">
      <dgm:prSet/>
      <dgm:spPr/>
      <dgm:t>
        <a:bodyPr/>
        <a:lstStyle/>
        <a:p>
          <a:endParaRPr lang="en-US"/>
        </a:p>
      </dgm:t>
    </dgm:pt>
    <dgm:pt modelId="{E5FEEDBA-EBDC-4F3F-87B6-316B20157B7C}" type="sibTrans" cxnId="{F5674377-B62C-4A82-87DD-63831390E640}">
      <dgm:prSet custT="1"/>
      <dgm:spPr>
        <a:solidFill>
          <a:schemeClr val="accent4">
            <a:lumMod val="50000"/>
          </a:schemeClr>
        </a:solidFill>
        <a:ln>
          <a:noFill/>
        </a:ln>
        <a:effectLst>
          <a:outerShdw blurRad="149987" dist="250190" dir="8460000" algn="ctr">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gm:spPr>
      <dgm:t>
        <a:bodyPr/>
        <a:lstStyle/>
        <a:p>
          <a:endParaRPr lang="en-US" sz="2800"/>
        </a:p>
      </dgm:t>
    </dgm:pt>
    <dgm:pt modelId="{A90A39FB-5DC6-4901-AEA8-C52B15471C3E}">
      <dgm:prSet custT="1"/>
      <dgm:spPr>
        <a:solidFill>
          <a:schemeClr val="accent4">
            <a:lumMod val="50000"/>
          </a:schemeClr>
        </a:solidFill>
        <a:ln>
          <a:noFill/>
        </a:ln>
        <a:effectLst>
          <a:outerShdw blurRad="149987" dist="250190" dir="8460000" algn="ctr">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gm:spPr>
      <dgm:t>
        <a:bodyPr/>
        <a:lstStyle/>
        <a:p>
          <a:r>
            <a:rPr lang="en-US" sz="2000" i="1" dirty="0"/>
            <a:t>We will compare newfound value with previous matrix</a:t>
          </a:r>
          <a:endParaRPr lang="en-US" sz="2000" dirty="0"/>
        </a:p>
      </dgm:t>
    </dgm:pt>
    <dgm:pt modelId="{EB88AD4C-8645-444B-803B-51114C9C126C}" type="parTrans" cxnId="{4F7C4309-4BA3-4D2F-89DB-FD0B4391033C}">
      <dgm:prSet/>
      <dgm:spPr/>
      <dgm:t>
        <a:bodyPr/>
        <a:lstStyle/>
        <a:p>
          <a:endParaRPr lang="en-US"/>
        </a:p>
      </dgm:t>
    </dgm:pt>
    <dgm:pt modelId="{33BDB3E7-C2AE-4455-B84E-F3383B6B0E91}" type="sibTrans" cxnId="{4F7C4309-4BA3-4D2F-89DB-FD0B4391033C}">
      <dgm:prSet custT="1"/>
      <dgm:spPr>
        <a:solidFill>
          <a:schemeClr val="accent4">
            <a:lumMod val="50000"/>
          </a:schemeClr>
        </a:solidFill>
        <a:ln>
          <a:noFill/>
        </a:ln>
        <a:effectLst>
          <a:outerShdw blurRad="149987" dist="250190" dir="8460000" algn="ctr">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gm:spPr>
      <dgm:t>
        <a:bodyPr/>
        <a:lstStyle/>
        <a:p>
          <a:endParaRPr lang="en-US" sz="2800"/>
        </a:p>
      </dgm:t>
    </dgm:pt>
    <dgm:pt modelId="{538C49EA-5B5B-4592-98DD-82A9813497AD}">
      <dgm:prSet custT="1"/>
      <dgm:spPr>
        <a:solidFill>
          <a:schemeClr val="accent4">
            <a:lumMod val="50000"/>
          </a:schemeClr>
        </a:solidFill>
        <a:ln>
          <a:noFill/>
        </a:ln>
        <a:effectLst>
          <a:outerShdw blurRad="149987" dist="250190" dir="8460000" algn="ctr">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gm:spPr>
      <dgm:t>
        <a:bodyPr/>
        <a:lstStyle/>
        <a:p>
          <a:r>
            <a:rPr lang="en-US" sz="2000" i="1" dirty="0"/>
            <a:t>If we get minimum shortest path then we replace otherwise not</a:t>
          </a:r>
          <a:endParaRPr lang="en-US" sz="2000" dirty="0"/>
        </a:p>
      </dgm:t>
    </dgm:pt>
    <dgm:pt modelId="{3025AB1B-1A3A-414D-9394-1CC6483D4ECE}" type="parTrans" cxnId="{31F244EE-769A-4519-80C9-DA3AD12EE4C9}">
      <dgm:prSet/>
      <dgm:spPr/>
      <dgm:t>
        <a:bodyPr/>
        <a:lstStyle/>
        <a:p>
          <a:endParaRPr lang="en-US"/>
        </a:p>
      </dgm:t>
    </dgm:pt>
    <dgm:pt modelId="{04E0B1E3-5284-4622-8918-3C9640D2A467}" type="sibTrans" cxnId="{31F244EE-769A-4519-80C9-DA3AD12EE4C9}">
      <dgm:prSet custT="1"/>
      <dgm:spPr>
        <a:solidFill>
          <a:schemeClr val="accent4">
            <a:lumMod val="50000"/>
          </a:schemeClr>
        </a:solidFill>
        <a:ln>
          <a:noFill/>
        </a:ln>
        <a:effectLst>
          <a:outerShdw blurRad="149987" dist="250190" dir="8460000" algn="ctr">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gm:spPr>
      <dgm:t>
        <a:bodyPr/>
        <a:lstStyle/>
        <a:p>
          <a:endParaRPr lang="en-US" sz="2800"/>
        </a:p>
      </dgm:t>
    </dgm:pt>
    <dgm:pt modelId="{C1A21F46-6392-4FE4-8DB0-3BC9EDA1C22C}" type="pres">
      <dgm:prSet presAssocID="{80901FEB-9909-4A9D-B901-CAFAD86826EA}" presName="outerComposite" presStyleCnt="0">
        <dgm:presLayoutVars>
          <dgm:chMax val="5"/>
          <dgm:dir/>
          <dgm:resizeHandles val="exact"/>
        </dgm:presLayoutVars>
      </dgm:prSet>
      <dgm:spPr/>
    </dgm:pt>
    <dgm:pt modelId="{F1D76FAF-B36F-49BC-97E1-0DB78367582D}" type="pres">
      <dgm:prSet presAssocID="{80901FEB-9909-4A9D-B901-CAFAD86826EA}" presName="dummyMaxCanvas" presStyleCnt="0">
        <dgm:presLayoutVars/>
      </dgm:prSet>
      <dgm:spPr/>
    </dgm:pt>
    <dgm:pt modelId="{3C8054E0-7265-4572-B7F3-4CD2A9446855}" type="pres">
      <dgm:prSet presAssocID="{80901FEB-9909-4A9D-B901-CAFAD86826EA}" presName="FourNodes_1" presStyleLbl="node1" presStyleIdx="0" presStyleCnt="4">
        <dgm:presLayoutVars>
          <dgm:bulletEnabled val="1"/>
        </dgm:presLayoutVars>
      </dgm:prSet>
      <dgm:spPr/>
    </dgm:pt>
    <dgm:pt modelId="{89C1A909-08F7-4CB1-AEBE-831505CEE714}" type="pres">
      <dgm:prSet presAssocID="{80901FEB-9909-4A9D-B901-CAFAD86826EA}" presName="FourNodes_2" presStyleLbl="node1" presStyleIdx="1" presStyleCnt="4">
        <dgm:presLayoutVars>
          <dgm:bulletEnabled val="1"/>
        </dgm:presLayoutVars>
      </dgm:prSet>
      <dgm:spPr/>
    </dgm:pt>
    <dgm:pt modelId="{CC3BC3C0-7029-4327-B504-3F5D6D1828C9}" type="pres">
      <dgm:prSet presAssocID="{80901FEB-9909-4A9D-B901-CAFAD86826EA}" presName="FourNodes_3" presStyleLbl="node1" presStyleIdx="2" presStyleCnt="4">
        <dgm:presLayoutVars>
          <dgm:bulletEnabled val="1"/>
        </dgm:presLayoutVars>
      </dgm:prSet>
      <dgm:spPr/>
    </dgm:pt>
    <dgm:pt modelId="{9CE7A9C8-0902-4830-AFE4-8B5EA069A6C9}" type="pres">
      <dgm:prSet presAssocID="{80901FEB-9909-4A9D-B901-CAFAD86826EA}" presName="FourNodes_4" presStyleLbl="node1" presStyleIdx="3" presStyleCnt="4">
        <dgm:presLayoutVars>
          <dgm:bulletEnabled val="1"/>
        </dgm:presLayoutVars>
      </dgm:prSet>
      <dgm:spPr/>
    </dgm:pt>
    <dgm:pt modelId="{5B0EC3B9-1BCC-4190-A9C8-67A431B17788}" type="pres">
      <dgm:prSet presAssocID="{80901FEB-9909-4A9D-B901-CAFAD86826EA}" presName="FourConn_1-2" presStyleLbl="fgAccFollowNode1" presStyleIdx="0" presStyleCnt="3">
        <dgm:presLayoutVars>
          <dgm:bulletEnabled val="1"/>
        </dgm:presLayoutVars>
      </dgm:prSet>
      <dgm:spPr/>
    </dgm:pt>
    <dgm:pt modelId="{F2380B21-A73F-4C7E-B16D-E2B073C84523}" type="pres">
      <dgm:prSet presAssocID="{80901FEB-9909-4A9D-B901-CAFAD86826EA}" presName="FourConn_2-3" presStyleLbl="fgAccFollowNode1" presStyleIdx="1" presStyleCnt="3">
        <dgm:presLayoutVars>
          <dgm:bulletEnabled val="1"/>
        </dgm:presLayoutVars>
      </dgm:prSet>
      <dgm:spPr/>
    </dgm:pt>
    <dgm:pt modelId="{60918FD7-4250-485B-942A-B644B44CCDF7}" type="pres">
      <dgm:prSet presAssocID="{80901FEB-9909-4A9D-B901-CAFAD86826EA}" presName="FourConn_3-4" presStyleLbl="fgAccFollowNode1" presStyleIdx="2" presStyleCnt="3">
        <dgm:presLayoutVars>
          <dgm:bulletEnabled val="1"/>
        </dgm:presLayoutVars>
      </dgm:prSet>
      <dgm:spPr/>
    </dgm:pt>
    <dgm:pt modelId="{63EEF77C-80C6-4559-B725-150C8D9ADB3D}" type="pres">
      <dgm:prSet presAssocID="{80901FEB-9909-4A9D-B901-CAFAD86826EA}" presName="FourNodes_1_text" presStyleLbl="node1" presStyleIdx="3" presStyleCnt="4">
        <dgm:presLayoutVars>
          <dgm:bulletEnabled val="1"/>
        </dgm:presLayoutVars>
      </dgm:prSet>
      <dgm:spPr/>
    </dgm:pt>
    <dgm:pt modelId="{135A5348-FDC5-4F08-A935-815D6DEC2065}" type="pres">
      <dgm:prSet presAssocID="{80901FEB-9909-4A9D-B901-CAFAD86826EA}" presName="FourNodes_2_text" presStyleLbl="node1" presStyleIdx="3" presStyleCnt="4">
        <dgm:presLayoutVars>
          <dgm:bulletEnabled val="1"/>
        </dgm:presLayoutVars>
      </dgm:prSet>
      <dgm:spPr/>
    </dgm:pt>
    <dgm:pt modelId="{501D37BE-7531-4181-BE63-D07BE636CE26}" type="pres">
      <dgm:prSet presAssocID="{80901FEB-9909-4A9D-B901-CAFAD86826EA}" presName="FourNodes_3_text" presStyleLbl="node1" presStyleIdx="3" presStyleCnt="4">
        <dgm:presLayoutVars>
          <dgm:bulletEnabled val="1"/>
        </dgm:presLayoutVars>
      </dgm:prSet>
      <dgm:spPr/>
    </dgm:pt>
    <dgm:pt modelId="{024E177B-DA04-421B-A3DD-35829F33F7FD}" type="pres">
      <dgm:prSet presAssocID="{80901FEB-9909-4A9D-B901-CAFAD86826EA}" presName="FourNodes_4_text" presStyleLbl="node1" presStyleIdx="3" presStyleCnt="4">
        <dgm:presLayoutVars>
          <dgm:bulletEnabled val="1"/>
        </dgm:presLayoutVars>
      </dgm:prSet>
      <dgm:spPr/>
    </dgm:pt>
  </dgm:ptLst>
  <dgm:cxnLst>
    <dgm:cxn modelId="{4F7C4309-4BA3-4D2F-89DB-FD0B4391033C}" srcId="{80901FEB-9909-4A9D-B901-CAFAD86826EA}" destId="{A90A39FB-5DC6-4901-AEA8-C52B15471C3E}" srcOrd="2" destOrd="0" parTransId="{EB88AD4C-8645-444B-803B-51114C9C126C}" sibTransId="{33BDB3E7-C2AE-4455-B84E-F3383B6B0E91}"/>
    <dgm:cxn modelId="{63739820-C225-4D11-9484-4FDB478230C4}" type="presOf" srcId="{E0C30132-98E6-4C98-97F9-6FF0EAEB4ED4}" destId="{3C8054E0-7265-4572-B7F3-4CD2A9446855}" srcOrd="0" destOrd="0" presId="urn:microsoft.com/office/officeart/2005/8/layout/vProcess5"/>
    <dgm:cxn modelId="{B03CEF2A-3D74-4CA5-AEB4-2BA6D35DE28D}" type="presOf" srcId="{BC6475D7-751C-4F71-BAB0-2E85CC4EEC90}" destId="{89C1A909-08F7-4CB1-AEBE-831505CEE714}" srcOrd="0" destOrd="0" presId="urn:microsoft.com/office/officeart/2005/8/layout/vProcess5"/>
    <dgm:cxn modelId="{41099A5E-0401-469B-9C22-4A5985BF52CA}" srcId="{80901FEB-9909-4A9D-B901-CAFAD86826EA}" destId="{E0C30132-98E6-4C98-97F9-6FF0EAEB4ED4}" srcOrd="0" destOrd="0" parTransId="{EBD05C55-8E9B-4462-A7BF-6558450B8155}" sibTransId="{C767052F-6327-42F8-946F-EBD4BF30A96B}"/>
    <dgm:cxn modelId="{A6B54273-CC36-400E-AC6B-966D79547A08}" type="presOf" srcId="{538C49EA-5B5B-4592-98DD-82A9813497AD}" destId="{9CE7A9C8-0902-4830-AFE4-8B5EA069A6C9}" srcOrd="0" destOrd="0" presId="urn:microsoft.com/office/officeart/2005/8/layout/vProcess5"/>
    <dgm:cxn modelId="{F5674377-B62C-4A82-87DD-63831390E640}" srcId="{80901FEB-9909-4A9D-B901-CAFAD86826EA}" destId="{BC6475D7-751C-4F71-BAB0-2E85CC4EEC90}" srcOrd="1" destOrd="0" parTransId="{B5687894-7E61-4C50-8738-032809DAD32D}" sibTransId="{E5FEEDBA-EBDC-4F3F-87B6-316B20157B7C}"/>
    <dgm:cxn modelId="{DCF44577-1EAF-4DA3-850B-C402CE12AD10}" type="presOf" srcId="{C767052F-6327-42F8-946F-EBD4BF30A96B}" destId="{5B0EC3B9-1BCC-4190-A9C8-67A431B17788}" srcOrd="0" destOrd="0" presId="urn:microsoft.com/office/officeart/2005/8/layout/vProcess5"/>
    <dgm:cxn modelId="{70A09585-E305-444F-B3C8-5B9B3140A840}" type="presOf" srcId="{A90A39FB-5DC6-4901-AEA8-C52B15471C3E}" destId="{501D37BE-7531-4181-BE63-D07BE636CE26}" srcOrd="1" destOrd="0" presId="urn:microsoft.com/office/officeart/2005/8/layout/vProcess5"/>
    <dgm:cxn modelId="{53C53792-9928-4331-B878-C3EBEE223A3D}" type="presOf" srcId="{E5FEEDBA-EBDC-4F3F-87B6-316B20157B7C}" destId="{F2380B21-A73F-4C7E-B16D-E2B073C84523}" srcOrd="0" destOrd="0" presId="urn:microsoft.com/office/officeart/2005/8/layout/vProcess5"/>
    <dgm:cxn modelId="{53F528B9-2298-497F-9AA3-80760EBEC1A8}" type="presOf" srcId="{A90A39FB-5DC6-4901-AEA8-C52B15471C3E}" destId="{CC3BC3C0-7029-4327-B504-3F5D6D1828C9}" srcOrd="0" destOrd="0" presId="urn:microsoft.com/office/officeart/2005/8/layout/vProcess5"/>
    <dgm:cxn modelId="{408381C6-22A4-4F77-A377-2921CFFB16DA}" type="presOf" srcId="{80901FEB-9909-4A9D-B901-CAFAD86826EA}" destId="{C1A21F46-6392-4FE4-8DB0-3BC9EDA1C22C}" srcOrd="0" destOrd="0" presId="urn:microsoft.com/office/officeart/2005/8/layout/vProcess5"/>
    <dgm:cxn modelId="{4031E4CB-04EA-4842-88C2-091A2A89C614}" type="presOf" srcId="{33BDB3E7-C2AE-4455-B84E-F3383B6B0E91}" destId="{60918FD7-4250-485B-942A-B644B44CCDF7}" srcOrd="0" destOrd="0" presId="urn:microsoft.com/office/officeart/2005/8/layout/vProcess5"/>
    <dgm:cxn modelId="{93688EE3-5C36-494B-8DA0-79EE96E7FB9B}" type="presOf" srcId="{538C49EA-5B5B-4592-98DD-82A9813497AD}" destId="{024E177B-DA04-421B-A3DD-35829F33F7FD}" srcOrd="1" destOrd="0" presId="urn:microsoft.com/office/officeart/2005/8/layout/vProcess5"/>
    <dgm:cxn modelId="{C7D8B2EA-83DA-4890-B3B4-5159A9722B58}" type="presOf" srcId="{E0C30132-98E6-4C98-97F9-6FF0EAEB4ED4}" destId="{63EEF77C-80C6-4559-B725-150C8D9ADB3D}" srcOrd="1" destOrd="0" presId="urn:microsoft.com/office/officeart/2005/8/layout/vProcess5"/>
    <dgm:cxn modelId="{A979E1EA-0895-4DFA-BFF3-E3EA0258A635}" type="presOf" srcId="{BC6475D7-751C-4F71-BAB0-2E85CC4EEC90}" destId="{135A5348-FDC5-4F08-A935-815D6DEC2065}" srcOrd="1" destOrd="0" presId="urn:microsoft.com/office/officeart/2005/8/layout/vProcess5"/>
    <dgm:cxn modelId="{31F244EE-769A-4519-80C9-DA3AD12EE4C9}" srcId="{80901FEB-9909-4A9D-B901-CAFAD86826EA}" destId="{538C49EA-5B5B-4592-98DD-82A9813497AD}" srcOrd="3" destOrd="0" parTransId="{3025AB1B-1A3A-414D-9394-1CC6483D4ECE}" sibTransId="{04E0B1E3-5284-4622-8918-3C9640D2A467}"/>
    <dgm:cxn modelId="{C198D41C-81D6-4CB3-9E35-160CF36B7391}" type="presParOf" srcId="{C1A21F46-6392-4FE4-8DB0-3BC9EDA1C22C}" destId="{F1D76FAF-B36F-49BC-97E1-0DB78367582D}" srcOrd="0" destOrd="0" presId="urn:microsoft.com/office/officeart/2005/8/layout/vProcess5"/>
    <dgm:cxn modelId="{6C4E5F43-34BA-4DAA-B963-09ACD508EE43}" type="presParOf" srcId="{C1A21F46-6392-4FE4-8DB0-3BC9EDA1C22C}" destId="{3C8054E0-7265-4572-B7F3-4CD2A9446855}" srcOrd="1" destOrd="0" presId="urn:microsoft.com/office/officeart/2005/8/layout/vProcess5"/>
    <dgm:cxn modelId="{7E42F5BB-2A03-4CB3-AA07-EABC11B2E1C6}" type="presParOf" srcId="{C1A21F46-6392-4FE4-8DB0-3BC9EDA1C22C}" destId="{89C1A909-08F7-4CB1-AEBE-831505CEE714}" srcOrd="2" destOrd="0" presId="urn:microsoft.com/office/officeart/2005/8/layout/vProcess5"/>
    <dgm:cxn modelId="{E6C57D8E-9C8B-4A2E-8E35-DEF0E2973F8E}" type="presParOf" srcId="{C1A21F46-6392-4FE4-8DB0-3BC9EDA1C22C}" destId="{CC3BC3C0-7029-4327-B504-3F5D6D1828C9}" srcOrd="3" destOrd="0" presId="urn:microsoft.com/office/officeart/2005/8/layout/vProcess5"/>
    <dgm:cxn modelId="{64801FB3-3617-41D6-B56E-00B289E1B399}" type="presParOf" srcId="{C1A21F46-6392-4FE4-8DB0-3BC9EDA1C22C}" destId="{9CE7A9C8-0902-4830-AFE4-8B5EA069A6C9}" srcOrd="4" destOrd="0" presId="urn:microsoft.com/office/officeart/2005/8/layout/vProcess5"/>
    <dgm:cxn modelId="{EA40B40D-05A5-41B3-A2CA-897CFB7C48D8}" type="presParOf" srcId="{C1A21F46-6392-4FE4-8DB0-3BC9EDA1C22C}" destId="{5B0EC3B9-1BCC-4190-A9C8-67A431B17788}" srcOrd="5" destOrd="0" presId="urn:microsoft.com/office/officeart/2005/8/layout/vProcess5"/>
    <dgm:cxn modelId="{21D0ED42-6681-41D5-9913-452260159813}" type="presParOf" srcId="{C1A21F46-6392-4FE4-8DB0-3BC9EDA1C22C}" destId="{F2380B21-A73F-4C7E-B16D-E2B073C84523}" srcOrd="6" destOrd="0" presId="urn:microsoft.com/office/officeart/2005/8/layout/vProcess5"/>
    <dgm:cxn modelId="{B5DA0F6D-FC1B-4065-8834-D7E03F614446}" type="presParOf" srcId="{C1A21F46-6392-4FE4-8DB0-3BC9EDA1C22C}" destId="{60918FD7-4250-485B-942A-B644B44CCDF7}" srcOrd="7" destOrd="0" presId="urn:microsoft.com/office/officeart/2005/8/layout/vProcess5"/>
    <dgm:cxn modelId="{57F95DEC-21A2-4D6E-AAE6-A5D567F41E68}" type="presParOf" srcId="{C1A21F46-6392-4FE4-8DB0-3BC9EDA1C22C}" destId="{63EEF77C-80C6-4559-B725-150C8D9ADB3D}" srcOrd="8" destOrd="0" presId="urn:microsoft.com/office/officeart/2005/8/layout/vProcess5"/>
    <dgm:cxn modelId="{31A77BC8-3DCB-486B-8549-7632B018E969}" type="presParOf" srcId="{C1A21F46-6392-4FE4-8DB0-3BC9EDA1C22C}" destId="{135A5348-FDC5-4F08-A935-815D6DEC2065}" srcOrd="9" destOrd="0" presId="urn:microsoft.com/office/officeart/2005/8/layout/vProcess5"/>
    <dgm:cxn modelId="{E4AB3915-694F-4EED-956D-5860AB006C09}" type="presParOf" srcId="{C1A21F46-6392-4FE4-8DB0-3BC9EDA1C22C}" destId="{501D37BE-7531-4181-BE63-D07BE636CE26}" srcOrd="10" destOrd="0" presId="urn:microsoft.com/office/officeart/2005/8/layout/vProcess5"/>
    <dgm:cxn modelId="{8E7536A3-22F3-4D8A-8A21-9B839AAE35D9}" type="presParOf" srcId="{C1A21F46-6392-4FE4-8DB0-3BC9EDA1C22C}" destId="{024E177B-DA04-421B-A3DD-35829F33F7F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F5BA53-AF43-494C-B1DA-F912AAA710E3}"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4D5F421C-71CF-4E00-B2D0-2C36772C4F96}">
      <dgm:prSet custT="1"/>
      <dgm:spPr/>
      <dgm:t>
        <a:bodyPr/>
        <a:lstStyle/>
        <a:p>
          <a:r>
            <a:rPr lang="en-US" sz="2400" i="1" dirty="0"/>
            <a:t>We will leave 3rd row and column as same as before</a:t>
          </a:r>
          <a:endParaRPr lang="en-US" sz="2400" dirty="0"/>
        </a:p>
      </dgm:t>
    </dgm:pt>
    <dgm:pt modelId="{82F32270-916F-4B0E-8B58-1F81316446D9}" type="parTrans" cxnId="{78F9C21F-05D8-4BEE-920F-7F5A8BB3D47E}">
      <dgm:prSet/>
      <dgm:spPr/>
      <dgm:t>
        <a:bodyPr/>
        <a:lstStyle/>
        <a:p>
          <a:endParaRPr lang="en-US"/>
        </a:p>
      </dgm:t>
    </dgm:pt>
    <dgm:pt modelId="{60B8348A-B2A0-4766-8F85-6707A63CAC9C}" type="sibTrans" cxnId="{78F9C21F-05D8-4BEE-920F-7F5A8BB3D47E}">
      <dgm:prSet/>
      <dgm:spPr/>
      <dgm:t>
        <a:bodyPr/>
        <a:lstStyle/>
        <a:p>
          <a:endParaRPr lang="en-US"/>
        </a:p>
      </dgm:t>
    </dgm:pt>
    <dgm:pt modelId="{AAA04ED0-22E9-48B4-AE97-981A4B8C8190}">
      <dgm:prSet/>
      <dgm:spPr/>
      <dgm:t>
        <a:bodyPr/>
        <a:lstStyle/>
        <a:p>
          <a:r>
            <a:rPr lang="en-US" i="1" dirty="0"/>
            <a:t>For D3, we will find shortest distance by going through ‘3' vertices</a:t>
          </a:r>
          <a:endParaRPr lang="en-US" dirty="0"/>
        </a:p>
      </dgm:t>
    </dgm:pt>
    <dgm:pt modelId="{7B4A6F37-F6D6-4DA0-90F8-5E9CD5F4FE92}" type="parTrans" cxnId="{47C1D481-BD16-41EB-8997-910F7D7A3D4A}">
      <dgm:prSet/>
      <dgm:spPr/>
      <dgm:t>
        <a:bodyPr/>
        <a:lstStyle/>
        <a:p>
          <a:endParaRPr lang="en-US"/>
        </a:p>
      </dgm:t>
    </dgm:pt>
    <dgm:pt modelId="{2966B904-FAE3-4AE9-A91A-52C9EBD8E876}" type="sibTrans" cxnId="{47C1D481-BD16-41EB-8997-910F7D7A3D4A}">
      <dgm:prSet/>
      <dgm:spPr/>
      <dgm:t>
        <a:bodyPr/>
        <a:lstStyle/>
        <a:p>
          <a:endParaRPr lang="en-US"/>
        </a:p>
      </dgm:t>
    </dgm:pt>
    <dgm:pt modelId="{81077579-12CE-4FF9-8E42-4AF26C2E32AA}">
      <dgm:prSet/>
      <dgm:spPr/>
      <dgm:t>
        <a:bodyPr/>
        <a:lstStyle/>
        <a:p>
          <a:r>
            <a:rPr lang="en-US" i="1" dirty="0"/>
            <a:t>We will compare newfound value with previous matrix</a:t>
          </a:r>
          <a:endParaRPr lang="en-US" dirty="0"/>
        </a:p>
      </dgm:t>
    </dgm:pt>
    <dgm:pt modelId="{0085065C-96BD-4F71-B142-BAF3DFA617EB}" type="parTrans" cxnId="{4FEEC0BD-D329-4DFF-AA55-7DA74EBFB40B}">
      <dgm:prSet/>
      <dgm:spPr/>
      <dgm:t>
        <a:bodyPr/>
        <a:lstStyle/>
        <a:p>
          <a:endParaRPr lang="en-US"/>
        </a:p>
      </dgm:t>
    </dgm:pt>
    <dgm:pt modelId="{2259DEA5-9AB2-4C70-8A58-DB843F83D4E2}" type="sibTrans" cxnId="{4FEEC0BD-D329-4DFF-AA55-7DA74EBFB40B}">
      <dgm:prSet/>
      <dgm:spPr/>
      <dgm:t>
        <a:bodyPr/>
        <a:lstStyle/>
        <a:p>
          <a:endParaRPr lang="en-US"/>
        </a:p>
      </dgm:t>
    </dgm:pt>
    <dgm:pt modelId="{2B1E0D97-19CE-4A1D-BA3F-79D4AEB08C24}" type="pres">
      <dgm:prSet presAssocID="{71F5BA53-AF43-494C-B1DA-F912AAA710E3}" presName="outerComposite" presStyleCnt="0">
        <dgm:presLayoutVars>
          <dgm:chMax val="5"/>
          <dgm:dir/>
          <dgm:resizeHandles val="exact"/>
        </dgm:presLayoutVars>
      </dgm:prSet>
      <dgm:spPr/>
    </dgm:pt>
    <dgm:pt modelId="{DEDDEE5F-4812-4176-8A9E-3FB850E1560C}" type="pres">
      <dgm:prSet presAssocID="{71F5BA53-AF43-494C-B1DA-F912AAA710E3}" presName="dummyMaxCanvas" presStyleCnt="0">
        <dgm:presLayoutVars/>
      </dgm:prSet>
      <dgm:spPr/>
    </dgm:pt>
    <dgm:pt modelId="{27049056-52CA-4FED-A2E5-A389A8211D51}" type="pres">
      <dgm:prSet presAssocID="{71F5BA53-AF43-494C-B1DA-F912AAA710E3}" presName="ThreeNodes_1" presStyleLbl="node1" presStyleIdx="0" presStyleCnt="3">
        <dgm:presLayoutVars>
          <dgm:bulletEnabled val="1"/>
        </dgm:presLayoutVars>
      </dgm:prSet>
      <dgm:spPr/>
    </dgm:pt>
    <dgm:pt modelId="{FA634BE9-5002-49EA-B448-CF5BB840195B}" type="pres">
      <dgm:prSet presAssocID="{71F5BA53-AF43-494C-B1DA-F912AAA710E3}" presName="ThreeNodes_2" presStyleLbl="node1" presStyleIdx="1" presStyleCnt="3">
        <dgm:presLayoutVars>
          <dgm:bulletEnabled val="1"/>
        </dgm:presLayoutVars>
      </dgm:prSet>
      <dgm:spPr/>
    </dgm:pt>
    <dgm:pt modelId="{19EA9C4A-EB92-40EA-AF7F-3B80A2A85F2E}" type="pres">
      <dgm:prSet presAssocID="{71F5BA53-AF43-494C-B1DA-F912AAA710E3}" presName="ThreeNodes_3" presStyleLbl="node1" presStyleIdx="2" presStyleCnt="3">
        <dgm:presLayoutVars>
          <dgm:bulletEnabled val="1"/>
        </dgm:presLayoutVars>
      </dgm:prSet>
      <dgm:spPr/>
    </dgm:pt>
    <dgm:pt modelId="{0526875A-7F09-43B8-B99A-663DD3F75F19}" type="pres">
      <dgm:prSet presAssocID="{71F5BA53-AF43-494C-B1DA-F912AAA710E3}" presName="ThreeConn_1-2" presStyleLbl="fgAccFollowNode1" presStyleIdx="0" presStyleCnt="2">
        <dgm:presLayoutVars>
          <dgm:bulletEnabled val="1"/>
        </dgm:presLayoutVars>
      </dgm:prSet>
      <dgm:spPr/>
    </dgm:pt>
    <dgm:pt modelId="{2FFDC974-B92C-40EE-AA6D-8336A9F17606}" type="pres">
      <dgm:prSet presAssocID="{71F5BA53-AF43-494C-B1DA-F912AAA710E3}" presName="ThreeConn_2-3" presStyleLbl="fgAccFollowNode1" presStyleIdx="1" presStyleCnt="2">
        <dgm:presLayoutVars>
          <dgm:bulletEnabled val="1"/>
        </dgm:presLayoutVars>
      </dgm:prSet>
      <dgm:spPr/>
    </dgm:pt>
    <dgm:pt modelId="{CD6C0690-6A52-49BA-B49D-472A61C2CF85}" type="pres">
      <dgm:prSet presAssocID="{71F5BA53-AF43-494C-B1DA-F912AAA710E3}" presName="ThreeNodes_1_text" presStyleLbl="node1" presStyleIdx="2" presStyleCnt="3">
        <dgm:presLayoutVars>
          <dgm:bulletEnabled val="1"/>
        </dgm:presLayoutVars>
      </dgm:prSet>
      <dgm:spPr/>
    </dgm:pt>
    <dgm:pt modelId="{45C95318-E6B3-4B6D-A388-ACA2BC9C9647}" type="pres">
      <dgm:prSet presAssocID="{71F5BA53-AF43-494C-B1DA-F912AAA710E3}" presName="ThreeNodes_2_text" presStyleLbl="node1" presStyleIdx="2" presStyleCnt="3">
        <dgm:presLayoutVars>
          <dgm:bulletEnabled val="1"/>
        </dgm:presLayoutVars>
      </dgm:prSet>
      <dgm:spPr/>
    </dgm:pt>
    <dgm:pt modelId="{793CBC17-3B81-42A9-B567-0BD0CBE7B548}" type="pres">
      <dgm:prSet presAssocID="{71F5BA53-AF43-494C-B1DA-F912AAA710E3}" presName="ThreeNodes_3_text" presStyleLbl="node1" presStyleIdx="2" presStyleCnt="3">
        <dgm:presLayoutVars>
          <dgm:bulletEnabled val="1"/>
        </dgm:presLayoutVars>
      </dgm:prSet>
      <dgm:spPr/>
    </dgm:pt>
  </dgm:ptLst>
  <dgm:cxnLst>
    <dgm:cxn modelId="{78F9C21F-05D8-4BEE-920F-7F5A8BB3D47E}" srcId="{71F5BA53-AF43-494C-B1DA-F912AAA710E3}" destId="{4D5F421C-71CF-4E00-B2D0-2C36772C4F96}" srcOrd="0" destOrd="0" parTransId="{82F32270-916F-4B0E-8B58-1F81316446D9}" sibTransId="{60B8348A-B2A0-4766-8F85-6707A63CAC9C}"/>
    <dgm:cxn modelId="{0DF19724-D9FC-4F3F-A4A5-EA92719617F8}" type="presOf" srcId="{60B8348A-B2A0-4766-8F85-6707A63CAC9C}" destId="{0526875A-7F09-43B8-B99A-663DD3F75F19}" srcOrd="0" destOrd="0" presId="urn:microsoft.com/office/officeart/2005/8/layout/vProcess5"/>
    <dgm:cxn modelId="{72000F31-D92E-48B0-9CE8-4A0A90DB3C74}" type="presOf" srcId="{4D5F421C-71CF-4E00-B2D0-2C36772C4F96}" destId="{27049056-52CA-4FED-A2E5-A389A8211D51}" srcOrd="0" destOrd="0" presId="urn:microsoft.com/office/officeart/2005/8/layout/vProcess5"/>
    <dgm:cxn modelId="{B5485B5F-7CB0-4B69-B43F-E26A4470E2C7}" type="presOf" srcId="{81077579-12CE-4FF9-8E42-4AF26C2E32AA}" destId="{19EA9C4A-EB92-40EA-AF7F-3B80A2A85F2E}" srcOrd="0" destOrd="0" presId="urn:microsoft.com/office/officeart/2005/8/layout/vProcess5"/>
    <dgm:cxn modelId="{C10C0442-16E6-4E9C-88DC-3E281DF531D0}" type="presOf" srcId="{2966B904-FAE3-4AE9-A91A-52C9EBD8E876}" destId="{2FFDC974-B92C-40EE-AA6D-8336A9F17606}" srcOrd="0" destOrd="0" presId="urn:microsoft.com/office/officeart/2005/8/layout/vProcess5"/>
    <dgm:cxn modelId="{47C1D481-BD16-41EB-8997-910F7D7A3D4A}" srcId="{71F5BA53-AF43-494C-B1DA-F912AAA710E3}" destId="{AAA04ED0-22E9-48B4-AE97-981A4B8C8190}" srcOrd="1" destOrd="0" parTransId="{7B4A6F37-F6D6-4DA0-90F8-5E9CD5F4FE92}" sibTransId="{2966B904-FAE3-4AE9-A91A-52C9EBD8E876}"/>
    <dgm:cxn modelId="{C0289C83-E4E2-415B-9836-BDE2E905F5E3}" type="presOf" srcId="{AAA04ED0-22E9-48B4-AE97-981A4B8C8190}" destId="{45C95318-E6B3-4B6D-A388-ACA2BC9C9647}" srcOrd="1" destOrd="0" presId="urn:microsoft.com/office/officeart/2005/8/layout/vProcess5"/>
    <dgm:cxn modelId="{4FEEC0BD-D329-4DFF-AA55-7DA74EBFB40B}" srcId="{71F5BA53-AF43-494C-B1DA-F912AAA710E3}" destId="{81077579-12CE-4FF9-8E42-4AF26C2E32AA}" srcOrd="2" destOrd="0" parTransId="{0085065C-96BD-4F71-B142-BAF3DFA617EB}" sibTransId="{2259DEA5-9AB2-4C70-8A58-DB843F83D4E2}"/>
    <dgm:cxn modelId="{324F6DC3-6C07-4405-922D-59DC1D26E5E6}" type="presOf" srcId="{AAA04ED0-22E9-48B4-AE97-981A4B8C8190}" destId="{FA634BE9-5002-49EA-B448-CF5BB840195B}" srcOrd="0" destOrd="0" presId="urn:microsoft.com/office/officeart/2005/8/layout/vProcess5"/>
    <dgm:cxn modelId="{E7207FDE-D78D-4C4A-9326-11C68EF70387}" type="presOf" srcId="{71F5BA53-AF43-494C-B1DA-F912AAA710E3}" destId="{2B1E0D97-19CE-4A1D-BA3F-79D4AEB08C24}" srcOrd="0" destOrd="0" presId="urn:microsoft.com/office/officeart/2005/8/layout/vProcess5"/>
    <dgm:cxn modelId="{8B91F8DE-1124-4236-9DEC-4328192B5F33}" type="presOf" srcId="{81077579-12CE-4FF9-8E42-4AF26C2E32AA}" destId="{793CBC17-3B81-42A9-B567-0BD0CBE7B548}" srcOrd="1" destOrd="0" presId="urn:microsoft.com/office/officeart/2005/8/layout/vProcess5"/>
    <dgm:cxn modelId="{88035FE5-23B2-4692-A354-0AC072614530}" type="presOf" srcId="{4D5F421C-71CF-4E00-B2D0-2C36772C4F96}" destId="{CD6C0690-6A52-49BA-B49D-472A61C2CF85}" srcOrd="1" destOrd="0" presId="urn:microsoft.com/office/officeart/2005/8/layout/vProcess5"/>
    <dgm:cxn modelId="{69A853DA-8BAE-40A4-9C3A-0E8ACD74A8A0}" type="presParOf" srcId="{2B1E0D97-19CE-4A1D-BA3F-79D4AEB08C24}" destId="{DEDDEE5F-4812-4176-8A9E-3FB850E1560C}" srcOrd="0" destOrd="0" presId="urn:microsoft.com/office/officeart/2005/8/layout/vProcess5"/>
    <dgm:cxn modelId="{B470B015-91AE-42D3-80AD-C923223AC5B3}" type="presParOf" srcId="{2B1E0D97-19CE-4A1D-BA3F-79D4AEB08C24}" destId="{27049056-52CA-4FED-A2E5-A389A8211D51}" srcOrd="1" destOrd="0" presId="urn:microsoft.com/office/officeart/2005/8/layout/vProcess5"/>
    <dgm:cxn modelId="{C292E7B5-4655-48CC-B7C9-644D146AF762}" type="presParOf" srcId="{2B1E0D97-19CE-4A1D-BA3F-79D4AEB08C24}" destId="{FA634BE9-5002-49EA-B448-CF5BB840195B}" srcOrd="2" destOrd="0" presId="urn:microsoft.com/office/officeart/2005/8/layout/vProcess5"/>
    <dgm:cxn modelId="{EB2ED795-259E-463D-804F-AEA85C78102E}" type="presParOf" srcId="{2B1E0D97-19CE-4A1D-BA3F-79D4AEB08C24}" destId="{19EA9C4A-EB92-40EA-AF7F-3B80A2A85F2E}" srcOrd="3" destOrd="0" presId="urn:microsoft.com/office/officeart/2005/8/layout/vProcess5"/>
    <dgm:cxn modelId="{15DDAC95-3B02-4672-AA43-D6DA3A07744E}" type="presParOf" srcId="{2B1E0D97-19CE-4A1D-BA3F-79D4AEB08C24}" destId="{0526875A-7F09-43B8-B99A-663DD3F75F19}" srcOrd="4" destOrd="0" presId="urn:microsoft.com/office/officeart/2005/8/layout/vProcess5"/>
    <dgm:cxn modelId="{0B40584E-0C22-4792-B8F3-EC24E262A54A}" type="presParOf" srcId="{2B1E0D97-19CE-4A1D-BA3F-79D4AEB08C24}" destId="{2FFDC974-B92C-40EE-AA6D-8336A9F17606}" srcOrd="5" destOrd="0" presId="urn:microsoft.com/office/officeart/2005/8/layout/vProcess5"/>
    <dgm:cxn modelId="{7C852083-B1D1-4E20-9308-41F298DF6A19}" type="presParOf" srcId="{2B1E0D97-19CE-4A1D-BA3F-79D4AEB08C24}" destId="{CD6C0690-6A52-49BA-B49D-472A61C2CF85}" srcOrd="6" destOrd="0" presId="urn:microsoft.com/office/officeart/2005/8/layout/vProcess5"/>
    <dgm:cxn modelId="{BFA15127-4147-4520-A098-F5CC9914ABC1}" type="presParOf" srcId="{2B1E0D97-19CE-4A1D-BA3F-79D4AEB08C24}" destId="{45C95318-E6B3-4B6D-A388-ACA2BC9C9647}" srcOrd="7" destOrd="0" presId="urn:microsoft.com/office/officeart/2005/8/layout/vProcess5"/>
    <dgm:cxn modelId="{0017899F-A9AA-4269-A0C1-1D726AF511E1}" type="presParOf" srcId="{2B1E0D97-19CE-4A1D-BA3F-79D4AEB08C24}" destId="{793CBC17-3B81-42A9-B567-0BD0CBE7B54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FB15B1-9F8B-47E6-AB6D-54F764E21EC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254AC08-1823-4CAA-8F8D-EFD011EBB4A8}">
      <dgm:prSe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000" i="1" dirty="0"/>
            <a:t>We will leave 4th row and column as same as before</a:t>
          </a:r>
          <a:endParaRPr lang="en-US" sz="2000" dirty="0"/>
        </a:p>
      </dgm:t>
    </dgm:pt>
    <dgm:pt modelId="{19B3F5E9-ED6E-43DD-A21C-FC7F4223E311}" type="parTrans" cxnId="{D6E7AEEA-EF77-4B2E-9740-668BA13956BE}">
      <dgm:prSet/>
      <dgm:spPr/>
      <dgm:t>
        <a:bodyPr/>
        <a:lstStyle/>
        <a:p>
          <a:endParaRPr lang="en-US"/>
        </a:p>
      </dgm:t>
    </dgm:pt>
    <dgm:pt modelId="{DB3D7B32-B0E9-48BF-9D77-A8F491969C11}" type="sibTrans" cxnId="{D6E7AEEA-EF77-4B2E-9740-668BA13956BE}">
      <dgm:prSe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sz="4000"/>
        </a:p>
      </dgm:t>
    </dgm:pt>
    <dgm:pt modelId="{8FF9816B-6385-49A1-819E-5176AF1BD347}">
      <dgm:prSe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000" i="1" dirty="0"/>
            <a:t>For D4, we will find shortest distance by going through ‘4' vertices</a:t>
          </a:r>
          <a:endParaRPr lang="en-US" sz="2000" dirty="0"/>
        </a:p>
      </dgm:t>
    </dgm:pt>
    <dgm:pt modelId="{53676157-A2B9-4BC6-939D-55CB1E98D9C1}" type="parTrans" cxnId="{9EA3BE4C-24E7-4743-BA94-5C2A16F08DE2}">
      <dgm:prSet/>
      <dgm:spPr/>
      <dgm:t>
        <a:bodyPr/>
        <a:lstStyle/>
        <a:p>
          <a:endParaRPr lang="en-US"/>
        </a:p>
      </dgm:t>
    </dgm:pt>
    <dgm:pt modelId="{0146EE41-7DDE-4E9F-9261-3C33A3086F26}" type="sibTrans" cxnId="{9EA3BE4C-24E7-4743-BA94-5C2A16F08DE2}">
      <dgm:prSe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sz="4000"/>
        </a:p>
      </dgm:t>
    </dgm:pt>
    <dgm:pt modelId="{EFF4EB96-526B-4237-B68B-E3D04897F5BD}">
      <dgm:prSe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000" i="1"/>
            <a:t>We will compare newfound value with previous matrix</a:t>
          </a:r>
          <a:endParaRPr lang="en-US" sz="2000"/>
        </a:p>
      </dgm:t>
    </dgm:pt>
    <dgm:pt modelId="{B29BEA71-A883-4D75-B701-056E41AB1BB3}" type="parTrans" cxnId="{536CF82B-E374-494F-8A9E-5CDCCA8B093D}">
      <dgm:prSet/>
      <dgm:spPr/>
      <dgm:t>
        <a:bodyPr/>
        <a:lstStyle/>
        <a:p>
          <a:endParaRPr lang="en-US"/>
        </a:p>
      </dgm:t>
    </dgm:pt>
    <dgm:pt modelId="{2EE80EC6-6175-46EE-B788-4FA9D985E892}" type="sibTrans" cxnId="{536CF82B-E374-494F-8A9E-5CDCCA8B093D}">
      <dgm:prSe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sz="4000"/>
        </a:p>
      </dgm:t>
    </dgm:pt>
    <dgm:pt modelId="{26D83F31-9853-4A38-B620-64C87073D3C8}">
      <dgm:prSe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000" i="1" dirty="0"/>
            <a:t>We will fill that values which is shortest of two otherwise not</a:t>
          </a:r>
          <a:endParaRPr lang="en-US" sz="2000" dirty="0"/>
        </a:p>
      </dgm:t>
    </dgm:pt>
    <dgm:pt modelId="{19A31A95-4173-48F2-B539-B06D4CC12961}" type="parTrans" cxnId="{776AC978-3748-46F6-8880-CF5B10918069}">
      <dgm:prSet/>
      <dgm:spPr/>
      <dgm:t>
        <a:bodyPr/>
        <a:lstStyle/>
        <a:p>
          <a:endParaRPr lang="en-US"/>
        </a:p>
      </dgm:t>
    </dgm:pt>
    <dgm:pt modelId="{F089B30C-099A-457A-8C9B-5876C7A6F610}" type="sibTrans" cxnId="{776AC978-3748-46F6-8880-CF5B10918069}">
      <dgm:prSe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sz="4000"/>
        </a:p>
      </dgm:t>
    </dgm:pt>
    <dgm:pt modelId="{6C56AEAC-F116-4684-AFF8-E5C66CF0902E}" type="pres">
      <dgm:prSet presAssocID="{D8FB15B1-9F8B-47E6-AB6D-54F764E21EC4}" presName="outerComposite" presStyleCnt="0">
        <dgm:presLayoutVars>
          <dgm:chMax val="5"/>
          <dgm:dir/>
          <dgm:resizeHandles val="exact"/>
        </dgm:presLayoutVars>
      </dgm:prSet>
      <dgm:spPr/>
    </dgm:pt>
    <dgm:pt modelId="{60610D20-6042-450D-B49A-5F8A05397B16}" type="pres">
      <dgm:prSet presAssocID="{D8FB15B1-9F8B-47E6-AB6D-54F764E21EC4}" presName="dummyMaxCanvas" presStyleCnt="0">
        <dgm:presLayoutVars/>
      </dgm:prSet>
      <dgm:spPr/>
    </dgm:pt>
    <dgm:pt modelId="{3F065890-5AA1-4F79-A0D8-CB46009CAC1B}" type="pres">
      <dgm:prSet presAssocID="{D8FB15B1-9F8B-47E6-AB6D-54F764E21EC4}" presName="FourNodes_1" presStyleLbl="node1" presStyleIdx="0" presStyleCnt="4">
        <dgm:presLayoutVars>
          <dgm:bulletEnabled val="1"/>
        </dgm:presLayoutVars>
      </dgm:prSet>
      <dgm:spPr/>
    </dgm:pt>
    <dgm:pt modelId="{A862DC38-39D2-45CD-8BF7-0599CD3D2D3F}" type="pres">
      <dgm:prSet presAssocID="{D8FB15B1-9F8B-47E6-AB6D-54F764E21EC4}" presName="FourNodes_2" presStyleLbl="node1" presStyleIdx="1" presStyleCnt="4">
        <dgm:presLayoutVars>
          <dgm:bulletEnabled val="1"/>
        </dgm:presLayoutVars>
      </dgm:prSet>
      <dgm:spPr/>
    </dgm:pt>
    <dgm:pt modelId="{9F659191-AD31-4B6A-A856-9EC59572C228}" type="pres">
      <dgm:prSet presAssocID="{D8FB15B1-9F8B-47E6-AB6D-54F764E21EC4}" presName="FourNodes_3" presStyleLbl="node1" presStyleIdx="2" presStyleCnt="4">
        <dgm:presLayoutVars>
          <dgm:bulletEnabled val="1"/>
        </dgm:presLayoutVars>
      </dgm:prSet>
      <dgm:spPr/>
    </dgm:pt>
    <dgm:pt modelId="{F8B422E1-24B4-4F7E-BBB8-14F80A1B5078}" type="pres">
      <dgm:prSet presAssocID="{D8FB15B1-9F8B-47E6-AB6D-54F764E21EC4}" presName="FourNodes_4" presStyleLbl="node1" presStyleIdx="3" presStyleCnt="4">
        <dgm:presLayoutVars>
          <dgm:bulletEnabled val="1"/>
        </dgm:presLayoutVars>
      </dgm:prSet>
      <dgm:spPr/>
    </dgm:pt>
    <dgm:pt modelId="{92CCDD16-4D62-4A2C-9AEB-B0B4F483696A}" type="pres">
      <dgm:prSet presAssocID="{D8FB15B1-9F8B-47E6-AB6D-54F764E21EC4}" presName="FourConn_1-2" presStyleLbl="fgAccFollowNode1" presStyleIdx="0" presStyleCnt="3">
        <dgm:presLayoutVars>
          <dgm:bulletEnabled val="1"/>
        </dgm:presLayoutVars>
      </dgm:prSet>
      <dgm:spPr/>
    </dgm:pt>
    <dgm:pt modelId="{251F9066-EDBC-4EC6-BD2B-43EBFD6D004D}" type="pres">
      <dgm:prSet presAssocID="{D8FB15B1-9F8B-47E6-AB6D-54F764E21EC4}" presName="FourConn_2-3" presStyleLbl="fgAccFollowNode1" presStyleIdx="1" presStyleCnt="3">
        <dgm:presLayoutVars>
          <dgm:bulletEnabled val="1"/>
        </dgm:presLayoutVars>
      </dgm:prSet>
      <dgm:spPr/>
    </dgm:pt>
    <dgm:pt modelId="{989B3947-071D-4A07-A635-DC5DF392D5E1}" type="pres">
      <dgm:prSet presAssocID="{D8FB15B1-9F8B-47E6-AB6D-54F764E21EC4}" presName="FourConn_3-4" presStyleLbl="fgAccFollowNode1" presStyleIdx="2" presStyleCnt="3">
        <dgm:presLayoutVars>
          <dgm:bulletEnabled val="1"/>
        </dgm:presLayoutVars>
      </dgm:prSet>
      <dgm:spPr/>
    </dgm:pt>
    <dgm:pt modelId="{9E77AC6C-1705-4913-B8EF-1BB76D8D9BF1}" type="pres">
      <dgm:prSet presAssocID="{D8FB15B1-9F8B-47E6-AB6D-54F764E21EC4}" presName="FourNodes_1_text" presStyleLbl="node1" presStyleIdx="3" presStyleCnt="4">
        <dgm:presLayoutVars>
          <dgm:bulletEnabled val="1"/>
        </dgm:presLayoutVars>
      </dgm:prSet>
      <dgm:spPr/>
    </dgm:pt>
    <dgm:pt modelId="{2CF35266-711E-4D67-B742-F6AF609D8D9C}" type="pres">
      <dgm:prSet presAssocID="{D8FB15B1-9F8B-47E6-AB6D-54F764E21EC4}" presName="FourNodes_2_text" presStyleLbl="node1" presStyleIdx="3" presStyleCnt="4">
        <dgm:presLayoutVars>
          <dgm:bulletEnabled val="1"/>
        </dgm:presLayoutVars>
      </dgm:prSet>
      <dgm:spPr/>
    </dgm:pt>
    <dgm:pt modelId="{B4BF5869-4DFB-4297-BC0A-8D15F67F4012}" type="pres">
      <dgm:prSet presAssocID="{D8FB15B1-9F8B-47E6-AB6D-54F764E21EC4}" presName="FourNodes_3_text" presStyleLbl="node1" presStyleIdx="3" presStyleCnt="4">
        <dgm:presLayoutVars>
          <dgm:bulletEnabled val="1"/>
        </dgm:presLayoutVars>
      </dgm:prSet>
      <dgm:spPr/>
    </dgm:pt>
    <dgm:pt modelId="{BE8E4DBF-07B5-4DF5-A676-1A0625685F7B}" type="pres">
      <dgm:prSet presAssocID="{D8FB15B1-9F8B-47E6-AB6D-54F764E21EC4}" presName="FourNodes_4_text" presStyleLbl="node1" presStyleIdx="3" presStyleCnt="4">
        <dgm:presLayoutVars>
          <dgm:bulletEnabled val="1"/>
        </dgm:presLayoutVars>
      </dgm:prSet>
      <dgm:spPr/>
    </dgm:pt>
  </dgm:ptLst>
  <dgm:cxnLst>
    <dgm:cxn modelId="{77808D07-350D-4526-B374-FA2E26B8C17F}" type="presOf" srcId="{D8FB15B1-9F8B-47E6-AB6D-54F764E21EC4}" destId="{6C56AEAC-F116-4684-AFF8-E5C66CF0902E}" srcOrd="0" destOrd="0" presId="urn:microsoft.com/office/officeart/2005/8/layout/vProcess5"/>
    <dgm:cxn modelId="{500D510A-52CF-4123-B93C-F753A8A6C637}" type="presOf" srcId="{B254AC08-1823-4CAA-8F8D-EFD011EBB4A8}" destId="{3F065890-5AA1-4F79-A0D8-CB46009CAC1B}" srcOrd="0" destOrd="0" presId="urn:microsoft.com/office/officeart/2005/8/layout/vProcess5"/>
    <dgm:cxn modelId="{8A07E71A-E935-46C0-8F37-B91CE272F54D}" type="presOf" srcId="{8FF9816B-6385-49A1-819E-5176AF1BD347}" destId="{A862DC38-39D2-45CD-8BF7-0599CD3D2D3F}" srcOrd="0" destOrd="0" presId="urn:microsoft.com/office/officeart/2005/8/layout/vProcess5"/>
    <dgm:cxn modelId="{536CF82B-E374-494F-8A9E-5CDCCA8B093D}" srcId="{D8FB15B1-9F8B-47E6-AB6D-54F764E21EC4}" destId="{EFF4EB96-526B-4237-B68B-E3D04897F5BD}" srcOrd="2" destOrd="0" parTransId="{B29BEA71-A883-4D75-B701-056E41AB1BB3}" sibTransId="{2EE80EC6-6175-46EE-B788-4FA9D985E892}"/>
    <dgm:cxn modelId="{8908E838-3466-49DA-9654-BEE1C4759AA7}" type="presOf" srcId="{B254AC08-1823-4CAA-8F8D-EFD011EBB4A8}" destId="{9E77AC6C-1705-4913-B8EF-1BB76D8D9BF1}" srcOrd="1" destOrd="0" presId="urn:microsoft.com/office/officeart/2005/8/layout/vProcess5"/>
    <dgm:cxn modelId="{85D3426A-3BD7-4A99-AFF8-F882A440B757}" type="presOf" srcId="{DB3D7B32-B0E9-48BF-9D77-A8F491969C11}" destId="{92CCDD16-4D62-4A2C-9AEB-B0B4F483696A}" srcOrd="0" destOrd="0" presId="urn:microsoft.com/office/officeart/2005/8/layout/vProcess5"/>
    <dgm:cxn modelId="{9EA3BE4C-24E7-4743-BA94-5C2A16F08DE2}" srcId="{D8FB15B1-9F8B-47E6-AB6D-54F764E21EC4}" destId="{8FF9816B-6385-49A1-819E-5176AF1BD347}" srcOrd="1" destOrd="0" parTransId="{53676157-A2B9-4BC6-939D-55CB1E98D9C1}" sibTransId="{0146EE41-7DDE-4E9F-9261-3C33A3086F26}"/>
    <dgm:cxn modelId="{776AC978-3748-46F6-8880-CF5B10918069}" srcId="{D8FB15B1-9F8B-47E6-AB6D-54F764E21EC4}" destId="{26D83F31-9853-4A38-B620-64C87073D3C8}" srcOrd="3" destOrd="0" parTransId="{19A31A95-4173-48F2-B539-B06D4CC12961}" sibTransId="{F089B30C-099A-457A-8C9B-5876C7A6F610}"/>
    <dgm:cxn modelId="{2CBAA58F-70A1-41A5-AAEC-FD773EEDBA18}" type="presOf" srcId="{2EE80EC6-6175-46EE-B788-4FA9D985E892}" destId="{989B3947-071D-4A07-A635-DC5DF392D5E1}" srcOrd="0" destOrd="0" presId="urn:microsoft.com/office/officeart/2005/8/layout/vProcess5"/>
    <dgm:cxn modelId="{AB3F0393-A553-4C1E-85C8-30C7F3DBF9CA}" type="presOf" srcId="{26D83F31-9853-4A38-B620-64C87073D3C8}" destId="{F8B422E1-24B4-4F7E-BBB8-14F80A1B5078}" srcOrd="0" destOrd="0" presId="urn:microsoft.com/office/officeart/2005/8/layout/vProcess5"/>
    <dgm:cxn modelId="{8E2E98B5-CD85-49F2-9A16-E2574393724A}" type="presOf" srcId="{EFF4EB96-526B-4237-B68B-E3D04897F5BD}" destId="{B4BF5869-4DFB-4297-BC0A-8D15F67F4012}" srcOrd="1" destOrd="0" presId="urn:microsoft.com/office/officeart/2005/8/layout/vProcess5"/>
    <dgm:cxn modelId="{97BBC1BA-189A-4386-A092-033377DB0933}" type="presOf" srcId="{8FF9816B-6385-49A1-819E-5176AF1BD347}" destId="{2CF35266-711E-4D67-B742-F6AF609D8D9C}" srcOrd="1" destOrd="0" presId="urn:microsoft.com/office/officeart/2005/8/layout/vProcess5"/>
    <dgm:cxn modelId="{954897DD-EABD-4BC6-B060-03A3DCC98782}" type="presOf" srcId="{EFF4EB96-526B-4237-B68B-E3D04897F5BD}" destId="{9F659191-AD31-4B6A-A856-9EC59572C228}" srcOrd="0" destOrd="0" presId="urn:microsoft.com/office/officeart/2005/8/layout/vProcess5"/>
    <dgm:cxn modelId="{0ADECBE2-4E56-4C6B-BCE1-FB5A3F0D7621}" type="presOf" srcId="{0146EE41-7DDE-4E9F-9261-3C33A3086F26}" destId="{251F9066-EDBC-4EC6-BD2B-43EBFD6D004D}" srcOrd="0" destOrd="0" presId="urn:microsoft.com/office/officeart/2005/8/layout/vProcess5"/>
    <dgm:cxn modelId="{D6E7AEEA-EF77-4B2E-9740-668BA13956BE}" srcId="{D8FB15B1-9F8B-47E6-AB6D-54F764E21EC4}" destId="{B254AC08-1823-4CAA-8F8D-EFD011EBB4A8}" srcOrd="0" destOrd="0" parTransId="{19B3F5E9-ED6E-43DD-A21C-FC7F4223E311}" sibTransId="{DB3D7B32-B0E9-48BF-9D77-A8F491969C11}"/>
    <dgm:cxn modelId="{C12FDDF4-F09F-4963-BF47-792B83105314}" type="presOf" srcId="{26D83F31-9853-4A38-B620-64C87073D3C8}" destId="{BE8E4DBF-07B5-4DF5-A676-1A0625685F7B}" srcOrd="1" destOrd="0" presId="urn:microsoft.com/office/officeart/2005/8/layout/vProcess5"/>
    <dgm:cxn modelId="{62217782-69B3-475B-9646-D6DA6F62D651}" type="presParOf" srcId="{6C56AEAC-F116-4684-AFF8-E5C66CF0902E}" destId="{60610D20-6042-450D-B49A-5F8A05397B16}" srcOrd="0" destOrd="0" presId="urn:microsoft.com/office/officeart/2005/8/layout/vProcess5"/>
    <dgm:cxn modelId="{93E6BD46-88E3-44CF-8E1F-23FC88CFAD41}" type="presParOf" srcId="{6C56AEAC-F116-4684-AFF8-E5C66CF0902E}" destId="{3F065890-5AA1-4F79-A0D8-CB46009CAC1B}" srcOrd="1" destOrd="0" presId="urn:microsoft.com/office/officeart/2005/8/layout/vProcess5"/>
    <dgm:cxn modelId="{DDA5279D-4A2F-4F1B-B0A1-67DB17519F57}" type="presParOf" srcId="{6C56AEAC-F116-4684-AFF8-E5C66CF0902E}" destId="{A862DC38-39D2-45CD-8BF7-0599CD3D2D3F}" srcOrd="2" destOrd="0" presId="urn:microsoft.com/office/officeart/2005/8/layout/vProcess5"/>
    <dgm:cxn modelId="{66AD4CF7-14A4-4AC7-844A-3F346864B93A}" type="presParOf" srcId="{6C56AEAC-F116-4684-AFF8-E5C66CF0902E}" destId="{9F659191-AD31-4B6A-A856-9EC59572C228}" srcOrd="3" destOrd="0" presId="urn:microsoft.com/office/officeart/2005/8/layout/vProcess5"/>
    <dgm:cxn modelId="{A1605F9C-7325-4078-A055-C21434EA234F}" type="presParOf" srcId="{6C56AEAC-F116-4684-AFF8-E5C66CF0902E}" destId="{F8B422E1-24B4-4F7E-BBB8-14F80A1B5078}" srcOrd="4" destOrd="0" presId="urn:microsoft.com/office/officeart/2005/8/layout/vProcess5"/>
    <dgm:cxn modelId="{DAEF69C1-FD4A-489F-AE4A-B9BB9909676C}" type="presParOf" srcId="{6C56AEAC-F116-4684-AFF8-E5C66CF0902E}" destId="{92CCDD16-4D62-4A2C-9AEB-B0B4F483696A}" srcOrd="5" destOrd="0" presId="urn:microsoft.com/office/officeart/2005/8/layout/vProcess5"/>
    <dgm:cxn modelId="{46CF4901-8BD5-46BB-821B-517EA0E10C5A}" type="presParOf" srcId="{6C56AEAC-F116-4684-AFF8-E5C66CF0902E}" destId="{251F9066-EDBC-4EC6-BD2B-43EBFD6D004D}" srcOrd="6" destOrd="0" presId="urn:microsoft.com/office/officeart/2005/8/layout/vProcess5"/>
    <dgm:cxn modelId="{09C7B55A-C227-4AAF-96F0-D30DF3E2ADB6}" type="presParOf" srcId="{6C56AEAC-F116-4684-AFF8-E5C66CF0902E}" destId="{989B3947-071D-4A07-A635-DC5DF392D5E1}" srcOrd="7" destOrd="0" presId="urn:microsoft.com/office/officeart/2005/8/layout/vProcess5"/>
    <dgm:cxn modelId="{1FE54D23-8316-43C5-BE6C-B7A5639B7FB9}" type="presParOf" srcId="{6C56AEAC-F116-4684-AFF8-E5C66CF0902E}" destId="{9E77AC6C-1705-4913-B8EF-1BB76D8D9BF1}" srcOrd="8" destOrd="0" presId="urn:microsoft.com/office/officeart/2005/8/layout/vProcess5"/>
    <dgm:cxn modelId="{A2FE3AB7-C374-4541-963C-45B949848189}" type="presParOf" srcId="{6C56AEAC-F116-4684-AFF8-E5C66CF0902E}" destId="{2CF35266-711E-4D67-B742-F6AF609D8D9C}" srcOrd="9" destOrd="0" presId="urn:microsoft.com/office/officeart/2005/8/layout/vProcess5"/>
    <dgm:cxn modelId="{65B4D896-EC07-4E2C-ACDD-9AD4FF910496}" type="presParOf" srcId="{6C56AEAC-F116-4684-AFF8-E5C66CF0902E}" destId="{B4BF5869-4DFB-4297-BC0A-8D15F67F4012}" srcOrd="10" destOrd="0" presId="urn:microsoft.com/office/officeart/2005/8/layout/vProcess5"/>
    <dgm:cxn modelId="{FE858B41-03AA-4701-88CB-B8D80AD8E855}" type="presParOf" srcId="{6C56AEAC-F116-4684-AFF8-E5C66CF0902E}" destId="{BE8E4DBF-07B5-4DF5-A676-1A0625685F7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1FF726-DE28-475D-A73F-88257BABAC80}" type="doc">
      <dgm:prSet loTypeId="urn:microsoft.com/office/officeart/2018/2/layout/IconCircleList" loCatId="icon" qsTypeId="urn:microsoft.com/office/officeart/2005/8/quickstyle/simple3" qsCatId="simple" csTypeId="urn:microsoft.com/office/officeart/2005/8/colors/accent1_2" csCatId="accent1" phldr="1"/>
      <dgm:spPr/>
      <dgm:t>
        <a:bodyPr/>
        <a:lstStyle/>
        <a:p>
          <a:endParaRPr lang="en-US"/>
        </a:p>
      </dgm:t>
    </dgm:pt>
    <dgm:pt modelId="{2681FE5D-575D-4A2D-872A-6EC9C1D8A2C1}">
      <dgm:prSet custT="1"/>
      <dgm:spPr/>
      <dgm:t>
        <a:bodyPr/>
        <a:lstStyle/>
        <a:p>
          <a:pPr>
            <a:lnSpc>
              <a:spcPct val="100000"/>
            </a:lnSpc>
          </a:pPr>
          <a:r>
            <a:rPr lang="en-US" sz="1600" b="1" dirty="0"/>
            <a:t>All-pairs shortest paths: </a:t>
          </a:r>
          <a:r>
            <a:rPr lang="en-US" sz="1600" dirty="0"/>
            <a:t>Unlike Dijkstra's algorithm that finds the shortest path from a single source, Floyd-</a:t>
          </a:r>
          <a:r>
            <a:rPr lang="en-US" sz="1600" dirty="0" err="1"/>
            <a:t>Warshall</a:t>
          </a:r>
          <a:r>
            <a:rPr lang="en-US" sz="1600" dirty="0"/>
            <a:t> calculates the shortest distances between every pair of vertices in the graph. This is incredibly useful for route planning and network analysis.</a:t>
          </a:r>
        </a:p>
      </dgm:t>
    </dgm:pt>
    <dgm:pt modelId="{F17240FF-89A9-4D2B-B06C-0837D1D99C96}" type="parTrans" cxnId="{30A863EB-B558-4820-A20F-E3B466CB8C26}">
      <dgm:prSet/>
      <dgm:spPr/>
      <dgm:t>
        <a:bodyPr/>
        <a:lstStyle/>
        <a:p>
          <a:endParaRPr lang="en-US"/>
        </a:p>
      </dgm:t>
    </dgm:pt>
    <dgm:pt modelId="{7D22E99D-364D-4158-93D9-B31829F17DBF}" type="sibTrans" cxnId="{30A863EB-B558-4820-A20F-E3B466CB8C26}">
      <dgm:prSet/>
      <dgm:spPr/>
      <dgm:t>
        <a:bodyPr/>
        <a:lstStyle/>
        <a:p>
          <a:pPr>
            <a:lnSpc>
              <a:spcPct val="100000"/>
            </a:lnSpc>
          </a:pPr>
          <a:endParaRPr lang="en-US"/>
        </a:p>
      </dgm:t>
    </dgm:pt>
    <dgm:pt modelId="{616A9344-D51E-4ED7-AC63-1823CEA9D890}">
      <dgm:prSet custT="1"/>
      <dgm:spPr/>
      <dgm:t>
        <a:bodyPr/>
        <a:lstStyle/>
        <a:p>
          <a:pPr>
            <a:lnSpc>
              <a:spcPct val="100000"/>
            </a:lnSpc>
          </a:pPr>
          <a:r>
            <a:rPr lang="en-US" sz="1600" b="1" dirty="0"/>
            <a:t>Relatively easy to understand and implement:</a:t>
          </a:r>
          <a:r>
            <a:rPr lang="en-US" sz="1600" dirty="0"/>
            <a:t> Compared to some other graph algorithms, Floyd-</a:t>
          </a:r>
          <a:r>
            <a:rPr lang="en-US" sz="1600" dirty="0" err="1"/>
            <a:t>Warshall</a:t>
          </a:r>
          <a:r>
            <a:rPr lang="en-US" sz="1600" dirty="0"/>
            <a:t> is considered conceptually straightforward. This makes it a good choice for beginners to learn about dynamic programming.</a:t>
          </a:r>
        </a:p>
      </dgm:t>
    </dgm:pt>
    <dgm:pt modelId="{F77E9245-AA5B-4966-881F-4753431BF933}" type="parTrans" cxnId="{33A8B3DD-8A6B-4E98-9EF0-0F781637E452}">
      <dgm:prSet/>
      <dgm:spPr/>
      <dgm:t>
        <a:bodyPr/>
        <a:lstStyle/>
        <a:p>
          <a:endParaRPr lang="en-US"/>
        </a:p>
      </dgm:t>
    </dgm:pt>
    <dgm:pt modelId="{0BF1BCF9-1B37-4820-98B6-52500BF0A61F}" type="sibTrans" cxnId="{33A8B3DD-8A6B-4E98-9EF0-0F781637E452}">
      <dgm:prSet/>
      <dgm:spPr/>
      <dgm:t>
        <a:bodyPr/>
        <a:lstStyle/>
        <a:p>
          <a:pPr>
            <a:lnSpc>
              <a:spcPct val="100000"/>
            </a:lnSpc>
          </a:pPr>
          <a:endParaRPr lang="en-US"/>
        </a:p>
      </dgm:t>
    </dgm:pt>
    <dgm:pt modelId="{7B89E4BB-0630-4EB2-9865-86A3C43CB6D3}">
      <dgm:prSet custT="1"/>
      <dgm:spPr/>
      <dgm:t>
        <a:bodyPr/>
        <a:lstStyle/>
        <a:p>
          <a:pPr>
            <a:lnSpc>
              <a:spcPct val="100000"/>
            </a:lnSpc>
          </a:pPr>
          <a:r>
            <a:rPr lang="en-US" sz="1600" b="1" dirty="0"/>
            <a:t>Efficient for dense graphs:</a:t>
          </a:r>
          <a:r>
            <a:rPr lang="en-US" sz="1600" dirty="0"/>
            <a:t> With a time complexity of O(V^3), Floyd-</a:t>
          </a:r>
          <a:r>
            <a:rPr lang="en-US" sz="1600" dirty="0" err="1"/>
            <a:t>Warshall</a:t>
          </a:r>
          <a:r>
            <a:rPr lang="en-US" sz="1600" dirty="0"/>
            <a:t> can handle dense graphs (where most vertices are connected) efficiently.</a:t>
          </a:r>
        </a:p>
      </dgm:t>
    </dgm:pt>
    <dgm:pt modelId="{8734C929-4434-44D4-9DB2-593DE65E6A90}" type="parTrans" cxnId="{BB97A207-D19E-4E0C-B739-2739C7AC1606}">
      <dgm:prSet/>
      <dgm:spPr/>
      <dgm:t>
        <a:bodyPr/>
        <a:lstStyle/>
        <a:p>
          <a:endParaRPr lang="en-US"/>
        </a:p>
      </dgm:t>
    </dgm:pt>
    <dgm:pt modelId="{EA701E31-0B82-4A4E-AF2D-FE79EB7EA4DB}" type="sibTrans" cxnId="{BB97A207-D19E-4E0C-B739-2739C7AC1606}">
      <dgm:prSet/>
      <dgm:spPr/>
      <dgm:t>
        <a:bodyPr/>
        <a:lstStyle/>
        <a:p>
          <a:pPr>
            <a:lnSpc>
              <a:spcPct val="100000"/>
            </a:lnSpc>
          </a:pPr>
          <a:endParaRPr lang="en-US"/>
        </a:p>
      </dgm:t>
    </dgm:pt>
    <dgm:pt modelId="{FBB975C0-E650-45FC-8FD3-465F49850754}">
      <dgm:prSet custT="1"/>
      <dgm:spPr/>
      <dgm:t>
        <a:bodyPr/>
        <a:lstStyle/>
        <a:p>
          <a:pPr>
            <a:lnSpc>
              <a:spcPct val="100000"/>
            </a:lnSpc>
          </a:pPr>
          <a:r>
            <a:rPr lang="en-US" sz="1600" b="1"/>
            <a:t>Parallelizable:</a:t>
          </a:r>
          <a:r>
            <a:rPr lang="en-US" sz="1600"/>
            <a:t> The algorithm can be broken down into independent subproblems, allowing it to be run on multiple processors for faster execution.</a:t>
          </a:r>
        </a:p>
      </dgm:t>
    </dgm:pt>
    <dgm:pt modelId="{C6A745A4-36C7-4C9E-B7A9-7C9715815FF3}" type="parTrans" cxnId="{78D2E797-83FD-4588-853A-710BFA82641A}">
      <dgm:prSet/>
      <dgm:spPr/>
      <dgm:t>
        <a:bodyPr/>
        <a:lstStyle/>
        <a:p>
          <a:endParaRPr lang="en-US"/>
        </a:p>
      </dgm:t>
    </dgm:pt>
    <dgm:pt modelId="{798153BE-846A-4E6B-B6F6-659211E5E15B}" type="sibTrans" cxnId="{78D2E797-83FD-4588-853A-710BFA82641A}">
      <dgm:prSet/>
      <dgm:spPr/>
      <dgm:t>
        <a:bodyPr/>
        <a:lstStyle/>
        <a:p>
          <a:endParaRPr lang="en-US"/>
        </a:p>
      </dgm:t>
    </dgm:pt>
    <dgm:pt modelId="{2677315F-6818-4430-91BE-1F2AD00792B9}" type="pres">
      <dgm:prSet presAssocID="{051FF726-DE28-475D-A73F-88257BABAC80}" presName="root" presStyleCnt="0">
        <dgm:presLayoutVars>
          <dgm:dir/>
          <dgm:resizeHandles val="exact"/>
        </dgm:presLayoutVars>
      </dgm:prSet>
      <dgm:spPr/>
    </dgm:pt>
    <dgm:pt modelId="{042B7FA7-28F9-4F04-9309-949DC1A9F6B2}" type="pres">
      <dgm:prSet presAssocID="{051FF726-DE28-475D-A73F-88257BABAC80}" presName="container" presStyleCnt="0">
        <dgm:presLayoutVars>
          <dgm:dir/>
          <dgm:resizeHandles val="exact"/>
        </dgm:presLayoutVars>
      </dgm:prSet>
      <dgm:spPr/>
    </dgm:pt>
    <dgm:pt modelId="{AA7E22C4-56F2-4522-A146-B0011734BB8B}" type="pres">
      <dgm:prSet presAssocID="{2681FE5D-575D-4A2D-872A-6EC9C1D8A2C1}" presName="compNode" presStyleCnt="0"/>
      <dgm:spPr/>
    </dgm:pt>
    <dgm:pt modelId="{610C4BF6-1832-43AF-9C36-6E27708DE8F4}" type="pres">
      <dgm:prSet presAssocID="{2681FE5D-575D-4A2D-872A-6EC9C1D8A2C1}" presName="iconBgRect" presStyleLbl="bgShp" presStyleIdx="0" presStyleCnt="4"/>
      <dgm:spPr/>
    </dgm:pt>
    <dgm:pt modelId="{07F32280-9CD5-48FF-B33E-9D1AB6DA7F1F}" type="pres">
      <dgm:prSet presAssocID="{2681FE5D-575D-4A2D-872A-6EC9C1D8A2C1}"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C6EEF411-1A1B-4977-9066-858FAE3AA361}" type="pres">
      <dgm:prSet presAssocID="{2681FE5D-575D-4A2D-872A-6EC9C1D8A2C1}" presName="spaceRect" presStyleCnt="0"/>
      <dgm:spPr/>
    </dgm:pt>
    <dgm:pt modelId="{69C7F159-F201-4B44-8FEE-B90DE6991021}" type="pres">
      <dgm:prSet presAssocID="{2681FE5D-575D-4A2D-872A-6EC9C1D8A2C1}" presName="textRect" presStyleLbl="revTx" presStyleIdx="0" presStyleCnt="4">
        <dgm:presLayoutVars>
          <dgm:chMax val="1"/>
          <dgm:chPref val="1"/>
        </dgm:presLayoutVars>
      </dgm:prSet>
      <dgm:spPr/>
    </dgm:pt>
    <dgm:pt modelId="{A33378C6-0CAE-4167-AFE4-6C93DCAF5DFB}" type="pres">
      <dgm:prSet presAssocID="{7D22E99D-364D-4158-93D9-B31829F17DBF}" presName="sibTrans" presStyleLbl="sibTrans2D1" presStyleIdx="0" presStyleCnt="0"/>
      <dgm:spPr/>
    </dgm:pt>
    <dgm:pt modelId="{2B37B9B1-1460-4C28-B1FD-999717754E17}" type="pres">
      <dgm:prSet presAssocID="{616A9344-D51E-4ED7-AC63-1823CEA9D890}" presName="compNode" presStyleCnt="0"/>
      <dgm:spPr/>
    </dgm:pt>
    <dgm:pt modelId="{89CCCA3F-D10E-4B79-8F56-5ADDA351FC16}" type="pres">
      <dgm:prSet presAssocID="{616A9344-D51E-4ED7-AC63-1823CEA9D890}" presName="iconBgRect" presStyleLbl="bgShp" presStyleIdx="1" presStyleCnt="4"/>
      <dgm:spPr/>
    </dgm:pt>
    <dgm:pt modelId="{1342BAD9-E43C-45EF-89CD-87612C40204A}" type="pres">
      <dgm:prSet presAssocID="{616A9344-D51E-4ED7-AC63-1823CEA9D890}"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F923A6DB-D1AC-49E7-832A-F634FC316BE6}" type="pres">
      <dgm:prSet presAssocID="{616A9344-D51E-4ED7-AC63-1823CEA9D890}" presName="spaceRect" presStyleCnt="0"/>
      <dgm:spPr/>
    </dgm:pt>
    <dgm:pt modelId="{E2D29C61-B7FC-4D0C-A76A-F5B8E2A1303D}" type="pres">
      <dgm:prSet presAssocID="{616A9344-D51E-4ED7-AC63-1823CEA9D890}" presName="textRect" presStyleLbl="revTx" presStyleIdx="1" presStyleCnt="4">
        <dgm:presLayoutVars>
          <dgm:chMax val="1"/>
          <dgm:chPref val="1"/>
        </dgm:presLayoutVars>
      </dgm:prSet>
      <dgm:spPr/>
    </dgm:pt>
    <dgm:pt modelId="{609D0DE6-E5B4-419B-8BCB-5FCC87AE7060}" type="pres">
      <dgm:prSet presAssocID="{0BF1BCF9-1B37-4820-98B6-52500BF0A61F}" presName="sibTrans" presStyleLbl="sibTrans2D1" presStyleIdx="0" presStyleCnt="0"/>
      <dgm:spPr/>
    </dgm:pt>
    <dgm:pt modelId="{DD3B288A-05AC-4844-A75A-5882A513BF89}" type="pres">
      <dgm:prSet presAssocID="{7B89E4BB-0630-4EB2-9865-86A3C43CB6D3}" presName="compNode" presStyleCnt="0"/>
      <dgm:spPr/>
    </dgm:pt>
    <dgm:pt modelId="{81B65BE5-92A7-49E7-A309-A4CD52DD6D84}" type="pres">
      <dgm:prSet presAssocID="{7B89E4BB-0630-4EB2-9865-86A3C43CB6D3}" presName="iconBgRect" presStyleLbl="bgShp" presStyleIdx="2" presStyleCnt="4"/>
      <dgm:spPr/>
    </dgm:pt>
    <dgm:pt modelId="{DFC1BD11-BAAD-4B9F-8C15-CBC7EB17384B}" type="pres">
      <dgm:prSet presAssocID="{7B89E4BB-0630-4EB2-9865-86A3C43CB6D3}"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CB751A6D-E260-41B4-86FC-A75E8254B047}" type="pres">
      <dgm:prSet presAssocID="{7B89E4BB-0630-4EB2-9865-86A3C43CB6D3}" presName="spaceRect" presStyleCnt="0"/>
      <dgm:spPr/>
    </dgm:pt>
    <dgm:pt modelId="{988B44F1-3116-4900-970F-DB705B9EA477}" type="pres">
      <dgm:prSet presAssocID="{7B89E4BB-0630-4EB2-9865-86A3C43CB6D3}" presName="textRect" presStyleLbl="revTx" presStyleIdx="2" presStyleCnt="4">
        <dgm:presLayoutVars>
          <dgm:chMax val="1"/>
          <dgm:chPref val="1"/>
        </dgm:presLayoutVars>
      </dgm:prSet>
      <dgm:spPr/>
    </dgm:pt>
    <dgm:pt modelId="{6E2E4A7E-BED4-439E-8795-5D2E272F7C3C}" type="pres">
      <dgm:prSet presAssocID="{EA701E31-0B82-4A4E-AF2D-FE79EB7EA4DB}" presName="sibTrans" presStyleLbl="sibTrans2D1" presStyleIdx="0" presStyleCnt="0"/>
      <dgm:spPr/>
    </dgm:pt>
    <dgm:pt modelId="{61CFC780-2CB1-4778-A611-DC926C7FC38D}" type="pres">
      <dgm:prSet presAssocID="{FBB975C0-E650-45FC-8FD3-465F49850754}" presName="compNode" presStyleCnt="0"/>
      <dgm:spPr/>
    </dgm:pt>
    <dgm:pt modelId="{0EF68605-08BC-4CCA-A6EF-C7AB466C58F1}" type="pres">
      <dgm:prSet presAssocID="{FBB975C0-E650-45FC-8FD3-465F49850754}" presName="iconBgRect" presStyleLbl="bgShp" presStyleIdx="3" presStyleCnt="4"/>
      <dgm:spPr/>
    </dgm:pt>
    <dgm:pt modelId="{6AEC4728-0BB1-4566-BCC1-893731FA4ACC}" type="pres">
      <dgm:prSet presAssocID="{FBB975C0-E650-45FC-8FD3-465F49850754}"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A2FE6E4A-CA5E-4E1B-AA3A-0C23D8E6BF48}" type="pres">
      <dgm:prSet presAssocID="{FBB975C0-E650-45FC-8FD3-465F49850754}" presName="spaceRect" presStyleCnt="0"/>
      <dgm:spPr/>
    </dgm:pt>
    <dgm:pt modelId="{66E6EA97-5C62-4022-B1D7-91C6DFDADB4D}" type="pres">
      <dgm:prSet presAssocID="{FBB975C0-E650-45FC-8FD3-465F49850754}" presName="textRect" presStyleLbl="revTx" presStyleIdx="3" presStyleCnt="4">
        <dgm:presLayoutVars>
          <dgm:chMax val="1"/>
          <dgm:chPref val="1"/>
        </dgm:presLayoutVars>
      </dgm:prSet>
      <dgm:spPr/>
    </dgm:pt>
  </dgm:ptLst>
  <dgm:cxnLst>
    <dgm:cxn modelId="{44BA5103-A060-4775-B9A4-D85C719CD8F2}" type="presOf" srcId="{2681FE5D-575D-4A2D-872A-6EC9C1D8A2C1}" destId="{69C7F159-F201-4B44-8FEE-B90DE6991021}" srcOrd="0" destOrd="0" presId="urn:microsoft.com/office/officeart/2018/2/layout/IconCircleList"/>
    <dgm:cxn modelId="{BB97A207-D19E-4E0C-B739-2739C7AC1606}" srcId="{051FF726-DE28-475D-A73F-88257BABAC80}" destId="{7B89E4BB-0630-4EB2-9865-86A3C43CB6D3}" srcOrd="2" destOrd="0" parTransId="{8734C929-4434-44D4-9DB2-593DE65E6A90}" sibTransId="{EA701E31-0B82-4A4E-AF2D-FE79EB7EA4DB}"/>
    <dgm:cxn modelId="{132F740E-F5ED-4EF4-947B-572872AB2893}" type="presOf" srcId="{0BF1BCF9-1B37-4820-98B6-52500BF0A61F}" destId="{609D0DE6-E5B4-419B-8BCB-5FCC87AE7060}" srcOrd="0" destOrd="0" presId="urn:microsoft.com/office/officeart/2018/2/layout/IconCircleList"/>
    <dgm:cxn modelId="{BCFD1828-1209-4904-BB61-CD77B2CD7301}" type="presOf" srcId="{051FF726-DE28-475D-A73F-88257BABAC80}" destId="{2677315F-6818-4430-91BE-1F2AD00792B9}" srcOrd="0" destOrd="0" presId="urn:microsoft.com/office/officeart/2018/2/layout/IconCircleList"/>
    <dgm:cxn modelId="{D7BBEB5A-00D4-44A6-9AD0-E51A9EDFB0EC}" type="presOf" srcId="{616A9344-D51E-4ED7-AC63-1823CEA9D890}" destId="{E2D29C61-B7FC-4D0C-A76A-F5B8E2A1303D}" srcOrd="0" destOrd="0" presId="urn:microsoft.com/office/officeart/2018/2/layout/IconCircleList"/>
    <dgm:cxn modelId="{FB6F9495-0B93-4667-8D2D-9EE531D7D75A}" type="presOf" srcId="{FBB975C0-E650-45FC-8FD3-465F49850754}" destId="{66E6EA97-5C62-4022-B1D7-91C6DFDADB4D}" srcOrd="0" destOrd="0" presId="urn:microsoft.com/office/officeart/2018/2/layout/IconCircleList"/>
    <dgm:cxn modelId="{78D2E797-83FD-4588-853A-710BFA82641A}" srcId="{051FF726-DE28-475D-A73F-88257BABAC80}" destId="{FBB975C0-E650-45FC-8FD3-465F49850754}" srcOrd="3" destOrd="0" parTransId="{C6A745A4-36C7-4C9E-B7A9-7C9715815FF3}" sibTransId="{798153BE-846A-4E6B-B6F6-659211E5E15B}"/>
    <dgm:cxn modelId="{4DD3D8AA-0045-4680-A1DE-493C3AF7529D}" type="presOf" srcId="{7B89E4BB-0630-4EB2-9865-86A3C43CB6D3}" destId="{988B44F1-3116-4900-970F-DB705B9EA477}" srcOrd="0" destOrd="0" presId="urn:microsoft.com/office/officeart/2018/2/layout/IconCircleList"/>
    <dgm:cxn modelId="{33A8B3DD-8A6B-4E98-9EF0-0F781637E452}" srcId="{051FF726-DE28-475D-A73F-88257BABAC80}" destId="{616A9344-D51E-4ED7-AC63-1823CEA9D890}" srcOrd="1" destOrd="0" parTransId="{F77E9245-AA5B-4966-881F-4753431BF933}" sibTransId="{0BF1BCF9-1B37-4820-98B6-52500BF0A61F}"/>
    <dgm:cxn modelId="{947D79DF-CD64-4698-B1C1-90C0F00F04F4}" type="presOf" srcId="{EA701E31-0B82-4A4E-AF2D-FE79EB7EA4DB}" destId="{6E2E4A7E-BED4-439E-8795-5D2E272F7C3C}" srcOrd="0" destOrd="0" presId="urn:microsoft.com/office/officeart/2018/2/layout/IconCircleList"/>
    <dgm:cxn modelId="{F9FDD7E6-CC41-403B-BB50-B4FDBAE18D45}" type="presOf" srcId="{7D22E99D-364D-4158-93D9-B31829F17DBF}" destId="{A33378C6-0CAE-4167-AFE4-6C93DCAF5DFB}" srcOrd="0" destOrd="0" presId="urn:microsoft.com/office/officeart/2018/2/layout/IconCircleList"/>
    <dgm:cxn modelId="{30A863EB-B558-4820-A20F-E3B466CB8C26}" srcId="{051FF726-DE28-475D-A73F-88257BABAC80}" destId="{2681FE5D-575D-4A2D-872A-6EC9C1D8A2C1}" srcOrd="0" destOrd="0" parTransId="{F17240FF-89A9-4D2B-B06C-0837D1D99C96}" sibTransId="{7D22E99D-364D-4158-93D9-B31829F17DBF}"/>
    <dgm:cxn modelId="{A768F34D-FC3D-487D-8EA6-C4BE52291A7F}" type="presParOf" srcId="{2677315F-6818-4430-91BE-1F2AD00792B9}" destId="{042B7FA7-28F9-4F04-9309-949DC1A9F6B2}" srcOrd="0" destOrd="0" presId="urn:microsoft.com/office/officeart/2018/2/layout/IconCircleList"/>
    <dgm:cxn modelId="{020DAD75-A0A1-4C78-85F1-71A2D44F8879}" type="presParOf" srcId="{042B7FA7-28F9-4F04-9309-949DC1A9F6B2}" destId="{AA7E22C4-56F2-4522-A146-B0011734BB8B}" srcOrd="0" destOrd="0" presId="urn:microsoft.com/office/officeart/2018/2/layout/IconCircleList"/>
    <dgm:cxn modelId="{9F26B092-A802-4EF0-B346-5C4A4459A60D}" type="presParOf" srcId="{AA7E22C4-56F2-4522-A146-B0011734BB8B}" destId="{610C4BF6-1832-43AF-9C36-6E27708DE8F4}" srcOrd="0" destOrd="0" presId="urn:microsoft.com/office/officeart/2018/2/layout/IconCircleList"/>
    <dgm:cxn modelId="{1E0DE843-5641-4261-9352-AFE48A06D24C}" type="presParOf" srcId="{AA7E22C4-56F2-4522-A146-B0011734BB8B}" destId="{07F32280-9CD5-48FF-B33E-9D1AB6DA7F1F}" srcOrd="1" destOrd="0" presId="urn:microsoft.com/office/officeart/2018/2/layout/IconCircleList"/>
    <dgm:cxn modelId="{D99942FE-FDDC-4561-AD29-718F6A31F131}" type="presParOf" srcId="{AA7E22C4-56F2-4522-A146-B0011734BB8B}" destId="{C6EEF411-1A1B-4977-9066-858FAE3AA361}" srcOrd="2" destOrd="0" presId="urn:microsoft.com/office/officeart/2018/2/layout/IconCircleList"/>
    <dgm:cxn modelId="{C58A07AF-060F-46EF-8AF2-85C62105B149}" type="presParOf" srcId="{AA7E22C4-56F2-4522-A146-B0011734BB8B}" destId="{69C7F159-F201-4B44-8FEE-B90DE6991021}" srcOrd="3" destOrd="0" presId="urn:microsoft.com/office/officeart/2018/2/layout/IconCircleList"/>
    <dgm:cxn modelId="{08EF1113-B5D5-4029-BF0F-CAC57057F010}" type="presParOf" srcId="{042B7FA7-28F9-4F04-9309-949DC1A9F6B2}" destId="{A33378C6-0CAE-4167-AFE4-6C93DCAF5DFB}" srcOrd="1" destOrd="0" presId="urn:microsoft.com/office/officeart/2018/2/layout/IconCircleList"/>
    <dgm:cxn modelId="{43E07F6C-1C0D-48E3-ADB9-BDF5B51C6020}" type="presParOf" srcId="{042B7FA7-28F9-4F04-9309-949DC1A9F6B2}" destId="{2B37B9B1-1460-4C28-B1FD-999717754E17}" srcOrd="2" destOrd="0" presId="urn:microsoft.com/office/officeart/2018/2/layout/IconCircleList"/>
    <dgm:cxn modelId="{AF393E26-6430-4FE2-A394-36A73C4E2E00}" type="presParOf" srcId="{2B37B9B1-1460-4C28-B1FD-999717754E17}" destId="{89CCCA3F-D10E-4B79-8F56-5ADDA351FC16}" srcOrd="0" destOrd="0" presId="urn:microsoft.com/office/officeart/2018/2/layout/IconCircleList"/>
    <dgm:cxn modelId="{FD002DDD-EE0B-43BC-B323-558E4949D8CE}" type="presParOf" srcId="{2B37B9B1-1460-4C28-B1FD-999717754E17}" destId="{1342BAD9-E43C-45EF-89CD-87612C40204A}" srcOrd="1" destOrd="0" presId="urn:microsoft.com/office/officeart/2018/2/layout/IconCircleList"/>
    <dgm:cxn modelId="{EDA79084-39BE-4732-8179-72064AC176D7}" type="presParOf" srcId="{2B37B9B1-1460-4C28-B1FD-999717754E17}" destId="{F923A6DB-D1AC-49E7-832A-F634FC316BE6}" srcOrd="2" destOrd="0" presId="urn:microsoft.com/office/officeart/2018/2/layout/IconCircleList"/>
    <dgm:cxn modelId="{5B815DF1-7A1F-40FB-B478-6BB4750849E3}" type="presParOf" srcId="{2B37B9B1-1460-4C28-B1FD-999717754E17}" destId="{E2D29C61-B7FC-4D0C-A76A-F5B8E2A1303D}" srcOrd="3" destOrd="0" presId="urn:microsoft.com/office/officeart/2018/2/layout/IconCircleList"/>
    <dgm:cxn modelId="{A1C42B3B-DE8D-4F9A-80BE-891BA92F5BBA}" type="presParOf" srcId="{042B7FA7-28F9-4F04-9309-949DC1A9F6B2}" destId="{609D0DE6-E5B4-419B-8BCB-5FCC87AE7060}" srcOrd="3" destOrd="0" presId="urn:microsoft.com/office/officeart/2018/2/layout/IconCircleList"/>
    <dgm:cxn modelId="{BE8D9F31-D072-4275-940E-C7852EE1E91D}" type="presParOf" srcId="{042B7FA7-28F9-4F04-9309-949DC1A9F6B2}" destId="{DD3B288A-05AC-4844-A75A-5882A513BF89}" srcOrd="4" destOrd="0" presId="urn:microsoft.com/office/officeart/2018/2/layout/IconCircleList"/>
    <dgm:cxn modelId="{7AF976AB-7F24-447F-B95C-82F8739CA78A}" type="presParOf" srcId="{DD3B288A-05AC-4844-A75A-5882A513BF89}" destId="{81B65BE5-92A7-49E7-A309-A4CD52DD6D84}" srcOrd="0" destOrd="0" presId="urn:microsoft.com/office/officeart/2018/2/layout/IconCircleList"/>
    <dgm:cxn modelId="{9FBCD57C-C9B1-48ED-82CF-04D16CBADCF7}" type="presParOf" srcId="{DD3B288A-05AC-4844-A75A-5882A513BF89}" destId="{DFC1BD11-BAAD-4B9F-8C15-CBC7EB17384B}" srcOrd="1" destOrd="0" presId="urn:microsoft.com/office/officeart/2018/2/layout/IconCircleList"/>
    <dgm:cxn modelId="{87FAC7F3-42DB-415D-AD44-40E4E62FE433}" type="presParOf" srcId="{DD3B288A-05AC-4844-A75A-5882A513BF89}" destId="{CB751A6D-E260-41B4-86FC-A75E8254B047}" srcOrd="2" destOrd="0" presId="urn:microsoft.com/office/officeart/2018/2/layout/IconCircleList"/>
    <dgm:cxn modelId="{59998605-8EFB-494A-99AC-AFAE2D9413BB}" type="presParOf" srcId="{DD3B288A-05AC-4844-A75A-5882A513BF89}" destId="{988B44F1-3116-4900-970F-DB705B9EA477}" srcOrd="3" destOrd="0" presId="urn:microsoft.com/office/officeart/2018/2/layout/IconCircleList"/>
    <dgm:cxn modelId="{9899935E-F0B9-4DCB-9DE9-35151D25C55C}" type="presParOf" srcId="{042B7FA7-28F9-4F04-9309-949DC1A9F6B2}" destId="{6E2E4A7E-BED4-439E-8795-5D2E272F7C3C}" srcOrd="5" destOrd="0" presId="urn:microsoft.com/office/officeart/2018/2/layout/IconCircleList"/>
    <dgm:cxn modelId="{1B787E02-0200-4BF6-BC5A-617D185ACEEF}" type="presParOf" srcId="{042B7FA7-28F9-4F04-9309-949DC1A9F6B2}" destId="{61CFC780-2CB1-4778-A611-DC926C7FC38D}" srcOrd="6" destOrd="0" presId="urn:microsoft.com/office/officeart/2018/2/layout/IconCircleList"/>
    <dgm:cxn modelId="{4936155A-6D5E-493A-ADEF-609B7FC5AE8A}" type="presParOf" srcId="{61CFC780-2CB1-4778-A611-DC926C7FC38D}" destId="{0EF68605-08BC-4CCA-A6EF-C7AB466C58F1}" srcOrd="0" destOrd="0" presId="urn:microsoft.com/office/officeart/2018/2/layout/IconCircleList"/>
    <dgm:cxn modelId="{5006C0D7-6ECA-4509-81E6-61D149B134AA}" type="presParOf" srcId="{61CFC780-2CB1-4778-A611-DC926C7FC38D}" destId="{6AEC4728-0BB1-4566-BCC1-893731FA4ACC}" srcOrd="1" destOrd="0" presId="urn:microsoft.com/office/officeart/2018/2/layout/IconCircleList"/>
    <dgm:cxn modelId="{E8C92A2A-0F25-4481-B49D-58078559E407}" type="presParOf" srcId="{61CFC780-2CB1-4778-A611-DC926C7FC38D}" destId="{A2FE6E4A-CA5E-4E1B-AA3A-0C23D8E6BF48}" srcOrd="2" destOrd="0" presId="urn:microsoft.com/office/officeart/2018/2/layout/IconCircleList"/>
    <dgm:cxn modelId="{A7B4F23C-BBF3-46CD-8A92-0A7CA20D8116}" type="presParOf" srcId="{61CFC780-2CB1-4778-A611-DC926C7FC38D}" destId="{66E6EA97-5C62-4022-B1D7-91C6DFDADB4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CF2A6D-BD34-4E9B-B4EC-FC48735BA93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DD035DB-4435-497E-949E-FF4E5E07A478}">
      <dgm:prSet custT="1"/>
      <dgm:spPr/>
      <dgm:t>
        <a:bodyPr/>
        <a:lstStyle/>
        <a:p>
          <a:pPr>
            <a:lnSpc>
              <a:spcPct val="100000"/>
            </a:lnSpc>
          </a:pPr>
          <a:r>
            <a:rPr lang="en-US" sz="1600" b="1"/>
            <a:t>Slow for sparse graphs:</a:t>
          </a:r>
          <a:r>
            <a:rPr lang="en-US" sz="1600"/>
            <a:t> For sparse graphs (where there are few connections between vertices), the O(V^3) complexity becomes a bottleneck. There are more efficient algorithms like Dijkstra's for sparse graphs.</a:t>
          </a:r>
        </a:p>
      </dgm:t>
    </dgm:pt>
    <dgm:pt modelId="{AB20149A-BA83-470C-AD72-DA61CBBB07B4}" type="parTrans" cxnId="{072019AE-8039-49D0-B10C-16608A0BC921}">
      <dgm:prSet/>
      <dgm:spPr/>
      <dgm:t>
        <a:bodyPr/>
        <a:lstStyle/>
        <a:p>
          <a:endParaRPr lang="en-US"/>
        </a:p>
      </dgm:t>
    </dgm:pt>
    <dgm:pt modelId="{FEF32B25-99C4-49E4-AD94-ED88851458EC}" type="sibTrans" cxnId="{072019AE-8039-49D0-B10C-16608A0BC921}">
      <dgm:prSet/>
      <dgm:spPr/>
      <dgm:t>
        <a:bodyPr/>
        <a:lstStyle/>
        <a:p>
          <a:pPr>
            <a:lnSpc>
              <a:spcPct val="100000"/>
            </a:lnSpc>
          </a:pPr>
          <a:endParaRPr lang="en-US"/>
        </a:p>
      </dgm:t>
    </dgm:pt>
    <dgm:pt modelId="{4B56570E-228C-42F0-BF00-8502B201497A}">
      <dgm:prSet custT="1"/>
      <dgm:spPr/>
      <dgm:t>
        <a:bodyPr/>
        <a:lstStyle/>
        <a:p>
          <a:pPr>
            <a:lnSpc>
              <a:spcPct val="100000"/>
            </a:lnSpc>
          </a:pPr>
          <a:r>
            <a:rPr lang="en-US" sz="1600" b="1" dirty="0"/>
            <a:t>Memory usage: </a:t>
          </a:r>
          <a:r>
            <a:rPr lang="en-US" sz="1600" dirty="0"/>
            <a:t>The algorithm uses a distance matrix to store all pair-wise shortest distances. This can consume significant memory for large graphs.</a:t>
          </a:r>
        </a:p>
      </dgm:t>
    </dgm:pt>
    <dgm:pt modelId="{2A6D57DB-72BE-43B9-A4B9-2275DBD6C308}" type="parTrans" cxnId="{C9BFD423-5FA5-43EA-9A6F-6D2E36773E70}">
      <dgm:prSet/>
      <dgm:spPr/>
      <dgm:t>
        <a:bodyPr/>
        <a:lstStyle/>
        <a:p>
          <a:endParaRPr lang="en-US"/>
        </a:p>
      </dgm:t>
    </dgm:pt>
    <dgm:pt modelId="{3B5BCB99-B214-4EE6-8F1C-669B738E835D}" type="sibTrans" cxnId="{C9BFD423-5FA5-43EA-9A6F-6D2E36773E70}">
      <dgm:prSet/>
      <dgm:spPr/>
      <dgm:t>
        <a:bodyPr/>
        <a:lstStyle/>
        <a:p>
          <a:pPr>
            <a:lnSpc>
              <a:spcPct val="100000"/>
            </a:lnSpc>
          </a:pPr>
          <a:endParaRPr lang="en-US"/>
        </a:p>
      </dgm:t>
    </dgm:pt>
    <dgm:pt modelId="{99911E90-3653-4267-9BA6-75AF15A3675E}">
      <dgm:prSet custT="1"/>
      <dgm:spPr/>
      <dgm:t>
        <a:bodyPr/>
        <a:lstStyle/>
        <a:p>
          <a:pPr>
            <a:lnSpc>
              <a:spcPct val="100000"/>
            </a:lnSpc>
          </a:pPr>
          <a:r>
            <a:rPr lang="en-US" sz="1600" b="1"/>
            <a:t>Doesn't provide actual paths: </a:t>
          </a:r>
          <a:r>
            <a:rPr lang="en-US" sz="1600"/>
            <a:t>While it calculates shortest distances, Floyd-Warshall doesn't explicitly tell you the exact sequence of vertices for the shortest path between two points. You might need additional modifications to find the actual paths.</a:t>
          </a:r>
        </a:p>
      </dgm:t>
    </dgm:pt>
    <dgm:pt modelId="{1D205CE4-2030-487B-9441-0EFE98775546}" type="parTrans" cxnId="{00085269-38C2-446E-9A65-22AA6190F1FF}">
      <dgm:prSet/>
      <dgm:spPr/>
      <dgm:t>
        <a:bodyPr/>
        <a:lstStyle/>
        <a:p>
          <a:endParaRPr lang="en-US"/>
        </a:p>
      </dgm:t>
    </dgm:pt>
    <dgm:pt modelId="{F677615B-CB01-45C9-B44C-4E7708B2A9E7}" type="sibTrans" cxnId="{00085269-38C2-446E-9A65-22AA6190F1FF}">
      <dgm:prSet/>
      <dgm:spPr/>
      <dgm:t>
        <a:bodyPr/>
        <a:lstStyle/>
        <a:p>
          <a:pPr>
            <a:lnSpc>
              <a:spcPct val="100000"/>
            </a:lnSpc>
          </a:pPr>
          <a:endParaRPr lang="en-US"/>
        </a:p>
      </dgm:t>
    </dgm:pt>
    <dgm:pt modelId="{0A0549AC-7FFE-461A-B31C-516A2448CA3F}">
      <dgm:prSet custT="1"/>
      <dgm:spPr/>
      <dgm:t>
        <a:bodyPr/>
        <a:lstStyle/>
        <a:p>
          <a:pPr>
            <a:lnSpc>
              <a:spcPct val="100000"/>
            </a:lnSpc>
          </a:pPr>
          <a:r>
            <a:rPr lang="en-US" sz="1600" b="1"/>
            <a:t>Not suitable for dynamic graphs: </a:t>
          </a:r>
          <a:r>
            <a:rPr lang="en-US" sz="1600"/>
            <a:t>If the edge weights in your graph change frequently, Floyd-Warshall becomes inefficient as it requires recalculating the entire matrix for each change.</a:t>
          </a:r>
        </a:p>
      </dgm:t>
    </dgm:pt>
    <dgm:pt modelId="{BC893000-29C8-4080-9404-8B51223B9A13}" type="parTrans" cxnId="{9FFDE8B7-90CE-44D7-A166-0DCBD736D64A}">
      <dgm:prSet/>
      <dgm:spPr/>
      <dgm:t>
        <a:bodyPr/>
        <a:lstStyle/>
        <a:p>
          <a:endParaRPr lang="en-US"/>
        </a:p>
      </dgm:t>
    </dgm:pt>
    <dgm:pt modelId="{C38D0B06-BDFD-4651-B2DA-46ABD6F5996D}" type="sibTrans" cxnId="{9FFDE8B7-90CE-44D7-A166-0DCBD736D64A}">
      <dgm:prSet/>
      <dgm:spPr/>
      <dgm:t>
        <a:bodyPr/>
        <a:lstStyle/>
        <a:p>
          <a:endParaRPr lang="en-US"/>
        </a:p>
      </dgm:t>
    </dgm:pt>
    <dgm:pt modelId="{F2AD503A-17BB-469D-9CD6-BDB4A212F4ED}" type="pres">
      <dgm:prSet presAssocID="{F2CF2A6D-BD34-4E9B-B4EC-FC48735BA933}" presName="root" presStyleCnt="0">
        <dgm:presLayoutVars>
          <dgm:dir/>
          <dgm:resizeHandles val="exact"/>
        </dgm:presLayoutVars>
      </dgm:prSet>
      <dgm:spPr/>
    </dgm:pt>
    <dgm:pt modelId="{FAF07801-BBAF-40B5-87D8-EE7B2EB539D8}" type="pres">
      <dgm:prSet presAssocID="{F2CF2A6D-BD34-4E9B-B4EC-FC48735BA933}" presName="container" presStyleCnt="0">
        <dgm:presLayoutVars>
          <dgm:dir/>
          <dgm:resizeHandles val="exact"/>
        </dgm:presLayoutVars>
      </dgm:prSet>
      <dgm:spPr/>
    </dgm:pt>
    <dgm:pt modelId="{F4F1F3DC-FED5-4C43-BE0A-08BDD07CC642}" type="pres">
      <dgm:prSet presAssocID="{0DD035DB-4435-497E-949E-FF4E5E07A478}" presName="compNode" presStyleCnt="0"/>
      <dgm:spPr/>
    </dgm:pt>
    <dgm:pt modelId="{22CA9E67-61FB-44C9-943F-1B0F4D4DB739}" type="pres">
      <dgm:prSet presAssocID="{0DD035DB-4435-497E-949E-FF4E5E07A478}" presName="iconBgRect" presStyleLbl="bgShp" presStyleIdx="0" presStyleCnt="4"/>
      <dgm:spPr/>
    </dgm:pt>
    <dgm:pt modelId="{CD4CFEA0-6E80-443D-8D9F-F6BF75A68F16}" type="pres">
      <dgm:prSet presAssocID="{0DD035DB-4435-497E-949E-FF4E5E07A478}"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wing Compass"/>
        </a:ext>
      </dgm:extLst>
    </dgm:pt>
    <dgm:pt modelId="{AE9CA633-85AC-4EFD-A971-0937B73356D8}" type="pres">
      <dgm:prSet presAssocID="{0DD035DB-4435-497E-949E-FF4E5E07A478}" presName="spaceRect" presStyleCnt="0"/>
      <dgm:spPr/>
    </dgm:pt>
    <dgm:pt modelId="{42620590-EB71-486B-A48D-2B0A2546F1C7}" type="pres">
      <dgm:prSet presAssocID="{0DD035DB-4435-497E-949E-FF4E5E07A478}" presName="textRect" presStyleLbl="revTx" presStyleIdx="0" presStyleCnt="4">
        <dgm:presLayoutVars>
          <dgm:chMax val="1"/>
          <dgm:chPref val="1"/>
        </dgm:presLayoutVars>
      </dgm:prSet>
      <dgm:spPr/>
    </dgm:pt>
    <dgm:pt modelId="{D70D06DA-4547-4198-BA13-81FB1CB555EF}" type="pres">
      <dgm:prSet presAssocID="{FEF32B25-99C4-49E4-AD94-ED88851458EC}" presName="sibTrans" presStyleLbl="sibTrans2D1" presStyleIdx="0" presStyleCnt="0"/>
      <dgm:spPr/>
    </dgm:pt>
    <dgm:pt modelId="{9C0CB270-BE98-4F62-95CA-698515717E96}" type="pres">
      <dgm:prSet presAssocID="{4B56570E-228C-42F0-BF00-8502B201497A}" presName="compNode" presStyleCnt="0"/>
      <dgm:spPr/>
    </dgm:pt>
    <dgm:pt modelId="{CD9714B2-908C-463E-BCB8-9BC7D188DFAB}" type="pres">
      <dgm:prSet presAssocID="{4B56570E-228C-42F0-BF00-8502B201497A}" presName="iconBgRect" presStyleLbl="bgShp" presStyleIdx="1" presStyleCnt="4"/>
      <dgm:spPr/>
    </dgm:pt>
    <dgm:pt modelId="{AB8CFAF5-90D4-4AA5-AFA6-DB0666DBC0B1}" type="pres">
      <dgm:prSet presAssocID="{4B56570E-228C-42F0-BF00-8502B201497A}"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57BAD57D-56B6-4EF6-8CE5-1D977B00162E}" type="pres">
      <dgm:prSet presAssocID="{4B56570E-228C-42F0-BF00-8502B201497A}" presName="spaceRect" presStyleCnt="0"/>
      <dgm:spPr/>
    </dgm:pt>
    <dgm:pt modelId="{239D9677-292F-4126-8BA7-ABFD11386640}" type="pres">
      <dgm:prSet presAssocID="{4B56570E-228C-42F0-BF00-8502B201497A}" presName="textRect" presStyleLbl="revTx" presStyleIdx="1" presStyleCnt="4">
        <dgm:presLayoutVars>
          <dgm:chMax val="1"/>
          <dgm:chPref val="1"/>
        </dgm:presLayoutVars>
      </dgm:prSet>
      <dgm:spPr/>
    </dgm:pt>
    <dgm:pt modelId="{0E3C8368-E898-4325-BBF0-8D2B3B86B806}" type="pres">
      <dgm:prSet presAssocID="{3B5BCB99-B214-4EE6-8F1C-669B738E835D}" presName="sibTrans" presStyleLbl="sibTrans2D1" presStyleIdx="0" presStyleCnt="0"/>
      <dgm:spPr/>
    </dgm:pt>
    <dgm:pt modelId="{00157441-4EBB-44A0-A6D1-6BDE86EAC03F}" type="pres">
      <dgm:prSet presAssocID="{99911E90-3653-4267-9BA6-75AF15A3675E}" presName="compNode" presStyleCnt="0"/>
      <dgm:spPr/>
    </dgm:pt>
    <dgm:pt modelId="{E5D88087-6C6A-4AB3-BB2E-C50C0B32A8A6}" type="pres">
      <dgm:prSet presAssocID="{99911E90-3653-4267-9BA6-75AF15A3675E}" presName="iconBgRect" presStyleLbl="bgShp" presStyleIdx="2" presStyleCnt="4"/>
      <dgm:spPr/>
    </dgm:pt>
    <dgm:pt modelId="{67182054-C519-4659-A4B9-DCF692E0C6B6}" type="pres">
      <dgm:prSet presAssocID="{99911E90-3653-4267-9BA6-75AF15A3675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vron Arrows"/>
        </a:ext>
      </dgm:extLst>
    </dgm:pt>
    <dgm:pt modelId="{655DAC51-1507-4BC6-952F-C6F010331123}" type="pres">
      <dgm:prSet presAssocID="{99911E90-3653-4267-9BA6-75AF15A3675E}" presName="spaceRect" presStyleCnt="0"/>
      <dgm:spPr/>
    </dgm:pt>
    <dgm:pt modelId="{4AB7B91E-A780-4AA8-8F40-07CCF5F31E60}" type="pres">
      <dgm:prSet presAssocID="{99911E90-3653-4267-9BA6-75AF15A3675E}" presName="textRect" presStyleLbl="revTx" presStyleIdx="2" presStyleCnt="4">
        <dgm:presLayoutVars>
          <dgm:chMax val="1"/>
          <dgm:chPref val="1"/>
        </dgm:presLayoutVars>
      </dgm:prSet>
      <dgm:spPr/>
    </dgm:pt>
    <dgm:pt modelId="{3FDFB233-86A7-4686-BA98-B581E086BBB1}" type="pres">
      <dgm:prSet presAssocID="{F677615B-CB01-45C9-B44C-4E7708B2A9E7}" presName="sibTrans" presStyleLbl="sibTrans2D1" presStyleIdx="0" presStyleCnt="0"/>
      <dgm:spPr/>
    </dgm:pt>
    <dgm:pt modelId="{265B4C89-AFD8-4C3D-9F16-727D13881AF5}" type="pres">
      <dgm:prSet presAssocID="{0A0549AC-7FFE-461A-B31C-516A2448CA3F}" presName="compNode" presStyleCnt="0"/>
      <dgm:spPr/>
    </dgm:pt>
    <dgm:pt modelId="{24C7FFB2-9C29-43A4-B702-264B837BCFC9}" type="pres">
      <dgm:prSet presAssocID="{0A0549AC-7FFE-461A-B31C-516A2448CA3F}" presName="iconBgRect" presStyleLbl="bgShp" presStyleIdx="3" presStyleCnt="4"/>
      <dgm:spPr/>
    </dgm:pt>
    <dgm:pt modelId="{5E726A6E-5CEC-4309-86F4-40E0C09B4AC0}" type="pres">
      <dgm:prSet presAssocID="{0A0549AC-7FFE-461A-B31C-516A2448CA3F}"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BA6FD2FA-6B91-4E02-BF58-7BFF43405830}" type="pres">
      <dgm:prSet presAssocID="{0A0549AC-7FFE-461A-B31C-516A2448CA3F}" presName="spaceRect" presStyleCnt="0"/>
      <dgm:spPr/>
    </dgm:pt>
    <dgm:pt modelId="{7A33965B-ECDF-4D86-9041-3612AC4189F1}" type="pres">
      <dgm:prSet presAssocID="{0A0549AC-7FFE-461A-B31C-516A2448CA3F}" presName="textRect" presStyleLbl="revTx" presStyleIdx="3" presStyleCnt="4">
        <dgm:presLayoutVars>
          <dgm:chMax val="1"/>
          <dgm:chPref val="1"/>
        </dgm:presLayoutVars>
      </dgm:prSet>
      <dgm:spPr/>
    </dgm:pt>
  </dgm:ptLst>
  <dgm:cxnLst>
    <dgm:cxn modelId="{EED78313-BB57-4A4E-B638-F8DA48E23156}" type="presOf" srcId="{0A0549AC-7FFE-461A-B31C-516A2448CA3F}" destId="{7A33965B-ECDF-4D86-9041-3612AC4189F1}" srcOrd="0" destOrd="0" presId="urn:microsoft.com/office/officeart/2018/2/layout/IconCircleList"/>
    <dgm:cxn modelId="{C9BFD423-5FA5-43EA-9A6F-6D2E36773E70}" srcId="{F2CF2A6D-BD34-4E9B-B4EC-FC48735BA933}" destId="{4B56570E-228C-42F0-BF00-8502B201497A}" srcOrd="1" destOrd="0" parTransId="{2A6D57DB-72BE-43B9-A4B9-2275DBD6C308}" sibTransId="{3B5BCB99-B214-4EE6-8F1C-669B738E835D}"/>
    <dgm:cxn modelId="{00085269-38C2-446E-9A65-22AA6190F1FF}" srcId="{F2CF2A6D-BD34-4E9B-B4EC-FC48735BA933}" destId="{99911E90-3653-4267-9BA6-75AF15A3675E}" srcOrd="2" destOrd="0" parTransId="{1D205CE4-2030-487B-9441-0EFE98775546}" sibTransId="{F677615B-CB01-45C9-B44C-4E7708B2A9E7}"/>
    <dgm:cxn modelId="{2DC97E51-A9A3-448E-A1F1-7311FC3B8E75}" type="presOf" srcId="{4B56570E-228C-42F0-BF00-8502B201497A}" destId="{239D9677-292F-4126-8BA7-ABFD11386640}" srcOrd="0" destOrd="0" presId="urn:microsoft.com/office/officeart/2018/2/layout/IconCircleList"/>
    <dgm:cxn modelId="{E82FE574-E3C6-4DE0-966C-E725D3F3A26C}" type="presOf" srcId="{F2CF2A6D-BD34-4E9B-B4EC-FC48735BA933}" destId="{F2AD503A-17BB-469D-9CD6-BDB4A212F4ED}" srcOrd="0" destOrd="0" presId="urn:microsoft.com/office/officeart/2018/2/layout/IconCircleList"/>
    <dgm:cxn modelId="{E42B6176-1368-4071-A171-75DA7FFA8C1A}" type="presOf" srcId="{FEF32B25-99C4-49E4-AD94-ED88851458EC}" destId="{D70D06DA-4547-4198-BA13-81FB1CB555EF}" srcOrd="0" destOrd="0" presId="urn:microsoft.com/office/officeart/2018/2/layout/IconCircleList"/>
    <dgm:cxn modelId="{072019AE-8039-49D0-B10C-16608A0BC921}" srcId="{F2CF2A6D-BD34-4E9B-B4EC-FC48735BA933}" destId="{0DD035DB-4435-497E-949E-FF4E5E07A478}" srcOrd="0" destOrd="0" parTransId="{AB20149A-BA83-470C-AD72-DA61CBBB07B4}" sibTransId="{FEF32B25-99C4-49E4-AD94-ED88851458EC}"/>
    <dgm:cxn modelId="{9FFDE8B7-90CE-44D7-A166-0DCBD736D64A}" srcId="{F2CF2A6D-BD34-4E9B-B4EC-FC48735BA933}" destId="{0A0549AC-7FFE-461A-B31C-516A2448CA3F}" srcOrd="3" destOrd="0" parTransId="{BC893000-29C8-4080-9404-8B51223B9A13}" sibTransId="{C38D0B06-BDFD-4651-B2DA-46ABD6F5996D}"/>
    <dgm:cxn modelId="{22844CBC-B894-462B-A5A3-54CDE30D3621}" type="presOf" srcId="{F677615B-CB01-45C9-B44C-4E7708B2A9E7}" destId="{3FDFB233-86A7-4686-BA98-B581E086BBB1}" srcOrd="0" destOrd="0" presId="urn:microsoft.com/office/officeart/2018/2/layout/IconCircleList"/>
    <dgm:cxn modelId="{92291FD2-4D91-4D4F-B122-8E7295D1CB04}" type="presOf" srcId="{3B5BCB99-B214-4EE6-8F1C-669B738E835D}" destId="{0E3C8368-E898-4325-BBF0-8D2B3B86B806}" srcOrd="0" destOrd="0" presId="urn:microsoft.com/office/officeart/2018/2/layout/IconCircleList"/>
    <dgm:cxn modelId="{732D47E5-AE06-4F45-BEBB-68AB519AF111}" type="presOf" srcId="{99911E90-3653-4267-9BA6-75AF15A3675E}" destId="{4AB7B91E-A780-4AA8-8F40-07CCF5F31E60}" srcOrd="0" destOrd="0" presId="urn:microsoft.com/office/officeart/2018/2/layout/IconCircleList"/>
    <dgm:cxn modelId="{BEFCC3ED-4583-4691-8F41-36B4A83F6938}" type="presOf" srcId="{0DD035DB-4435-497E-949E-FF4E5E07A478}" destId="{42620590-EB71-486B-A48D-2B0A2546F1C7}" srcOrd="0" destOrd="0" presId="urn:microsoft.com/office/officeart/2018/2/layout/IconCircleList"/>
    <dgm:cxn modelId="{7646C252-A126-4D04-88AA-1736CA680B3D}" type="presParOf" srcId="{F2AD503A-17BB-469D-9CD6-BDB4A212F4ED}" destId="{FAF07801-BBAF-40B5-87D8-EE7B2EB539D8}" srcOrd="0" destOrd="0" presId="urn:microsoft.com/office/officeart/2018/2/layout/IconCircleList"/>
    <dgm:cxn modelId="{1AC4AB1D-B7BC-40BA-8F26-5A0CC587DBE5}" type="presParOf" srcId="{FAF07801-BBAF-40B5-87D8-EE7B2EB539D8}" destId="{F4F1F3DC-FED5-4C43-BE0A-08BDD07CC642}" srcOrd="0" destOrd="0" presId="urn:microsoft.com/office/officeart/2018/2/layout/IconCircleList"/>
    <dgm:cxn modelId="{5D688500-CB9C-442C-B687-B8096A40F8A6}" type="presParOf" srcId="{F4F1F3DC-FED5-4C43-BE0A-08BDD07CC642}" destId="{22CA9E67-61FB-44C9-943F-1B0F4D4DB739}" srcOrd="0" destOrd="0" presId="urn:microsoft.com/office/officeart/2018/2/layout/IconCircleList"/>
    <dgm:cxn modelId="{9CBCCBC0-6782-4ED3-9920-BFF83D2E1B1F}" type="presParOf" srcId="{F4F1F3DC-FED5-4C43-BE0A-08BDD07CC642}" destId="{CD4CFEA0-6E80-443D-8D9F-F6BF75A68F16}" srcOrd="1" destOrd="0" presId="urn:microsoft.com/office/officeart/2018/2/layout/IconCircleList"/>
    <dgm:cxn modelId="{33BDB0A6-FF23-4676-86BC-8887142F46A7}" type="presParOf" srcId="{F4F1F3DC-FED5-4C43-BE0A-08BDD07CC642}" destId="{AE9CA633-85AC-4EFD-A971-0937B73356D8}" srcOrd="2" destOrd="0" presId="urn:microsoft.com/office/officeart/2018/2/layout/IconCircleList"/>
    <dgm:cxn modelId="{FA1EACEE-4F4E-4EFC-B6ED-FCAC69389CEA}" type="presParOf" srcId="{F4F1F3DC-FED5-4C43-BE0A-08BDD07CC642}" destId="{42620590-EB71-486B-A48D-2B0A2546F1C7}" srcOrd="3" destOrd="0" presId="urn:microsoft.com/office/officeart/2018/2/layout/IconCircleList"/>
    <dgm:cxn modelId="{679AC70D-16CD-4DB1-B926-AA0197E4541F}" type="presParOf" srcId="{FAF07801-BBAF-40B5-87D8-EE7B2EB539D8}" destId="{D70D06DA-4547-4198-BA13-81FB1CB555EF}" srcOrd="1" destOrd="0" presId="urn:microsoft.com/office/officeart/2018/2/layout/IconCircleList"/>
    <dgm:cxn modelId="{4DDAC752-8A27-41ED-A4D0-1AD2EA90B773}" type="presParOf" srcId="{FAF07801-BBAF-40B5-87D8-EE7B2EB539D8}" destId="{9C0CB270-BE98-4F62-95CA-698515717E96}" srcOrd="2" destOrd="0" presId="urn:microsoft.com/office/officeart/2018/2/layout/IconCircleList"/>
    <dgm:cxn modelId="{A0FFC62B-8DA1-4C22-8A1A-5B5DE982C1E0}" type="presParOf" srcId="{9C0CB270-BE98-4F62-95CA-698515717E96}" destId="{CD9714B2-908C-463E-BCB8-9BC7D188DFAB}" srcOrd="0" destOrd="0" presId="urn:microsoft.com/office/officeart/2018/2/layout/IconCircleList"/>
    <dgm:cxn modelId="{4E2E325A-2A96-471F-AE0A-081B29E497D9}" type="presParOf" srcId="{9C0CB270-BE98-4F62-95CA-698515717E96}" destId="{AB8CFAF5-90D4-4AA5-AFA6-DB0666DBC0B1}" srcOrd="1" destOrd="0" presId="urn:microsoft.com/office/officeart/2018/2/layout/IconCircleList"/>
    <dgm:cxn modelId="{FCB42B11-3C7B-4579-A4E2-64F8C33B067D}" type="presParOf" srcId="{9C0CB270-BE98-4F62-95CA-698515717E96}" destId="{57BAD57D-56B6-4EF6-8CE5-1D977B00162E}" srcOrd="2" destOrd="0" presId="urn:microsoft.com/office/officeart/2018/2/layout/IconCircleList"/>
    <dgm:cxn modelId="{76B42B45-CD98-4224-B262-B142D21E4231}" type="presParOf" srcId="{9C0CB270-BE98-4F62-95CA-698515717E96}" destId="{239D9677-292F-4126-8BA7-ABFD11386640}" srcOrd="3" destOrd="0" presId="urn:microsoft.com/office/officeart/2018/2/layout/IconCircleList"/>
    <dgm:cxn modelId="{869B773C-5152-4B7C-8156-6EA162816382}" type="presParOf" srcId="{FAF07801-BBAF-40B5-87D8-EE7B2EB539D8}" destId="{0E3C8368-E898-4325-BBF0-8D2B3B86B806}" srcOrd="3" destOrd="0" presId="urn:microsoft.com/office/officeart/2018/2/layout/IconCircleList"/>
    <dgm:cxn modelId="{E5F047C0-A01A-4147-90ED-99736F148050}" type="presParOf" srcId="{FAF07801-BBAF-40B5-87D8-EE7B2EB539D8}" destId="{00157441-4EBB-44A0-A6D1-6BDE86EAC03F}" srcOrd="4" destOrd="0" presId="urn:microsoft.com/office/officeart/2018/2/layout/IconCircleList"/>
    <dgm:cxn modelId="{C2F9EF7D-2B4D-4491-A8B0-CFC903E0817B}" type="presParOf" srcId="{00157441-4EBB-44A0-A6D1-6BDE86EAC03F}" destId="{E5D88087-6C6A-4AB3-BB2E-C50C0B32A8A6}" srcOrd="0" destOrd="0" presId="urn:microsoft.com/office/officeart/2018/2/layout/IconCircleList"/>
    <dgm:cxn modelId="{57F62FCF-8DA7-4057-B284-42C218B4582D}" type="presParOf" srcId="{00157441-4EBB-44A0-A6D1-6BDE86EAC03F}" destId="{67182054-C519-4659-A4B9-DCF692E0C6B6}" srcOrd="1" destOrd="0" presId="urn:microsoft.com/office/officeart/2018/2/layout/IconCircleList"/>
    <dgm:cxn modelId="{69CFD519-9CC2-45F4-B16F-0E08F2B73295}" type="presParOf" srcId="{00157441-4EBB-44A0-A6D1-6BDE86EAC03F}" destId="{655DAC51-1507-4BC6-952F-C6F010331123}" srcOrd="2" destOrd="0" presId="urn:microsoft.com/office/officeart/2018/2/layout/IconCircleList"/>
    <dgm:cxn modelId="{57AAF894-0E18-4F5C-815D-5EDCA442110A}" type="presParOf" srcId="{00157441-4EBB-44A0-A6D1-6BDE86EAC03F}" destId="{4AB7B91E-A780-4AA8-8F40-07CCF5F31E60}" srcOrd="3" destOrd="0" presId="urn:microsoft.com/office/officeart/2018/2/layout/IconCircleList"/>
    <dgm:cxn modelId="{CD938253-E982-4A4D-8EC4-1A262113E42D}" type="presParOf" srcId="{FAF07801-BBAF-40B5-87D8-EE7B2EB539D8}" destId="{3FDFB233-86A7-4686-BA98-B581E086BBB1}" srcOrd="5" destOrd="0" presId="urn:microsoft.com/office/officeart/2018/2/layout/IconCircleList"/>
    <dgm:cxn modelId="{C62B1857-7474-4E0F-90A8-832B7126108A}" type="presParOf" srcId="{FAF07801-BBAF-40B5-87D8-EE7B2EB539D8}" destId="{265B4C89-AFD8-4C3D-9F16-727D13881AF5}" srcOrd="6" destOrd="0" presId="urn:microsoft.com/office/officeart/2018/2/layout/IconCircleList"/>
    <dgm:cxn modelId="{600E6945-2209-4C56-AB9F-ED1DA544083B}" type="presParOf" srcId="{265B4C89-AFD8-4C3D-9F16-727D13881AF5}" destId="{24C7FFB2-9C29-43A4-B702-264B837BCFC9}" srcOrd="0" destOrd="0" presId="urn:microsoft.com/office/officeart/2018/2/layout/IconCircleList"/>
    <dgm:cxn modelId="{5790DDE1-F8B1-4D4B-ABE2-FA93EC02D8CB}" type="presParOf" srcId="{265B4C89-AFD8-4C3D-9F16-727D13881AF5}" destId="{5E726A6E-5CEC-4309-86F4-40E0C09B4AC0}" srcOrd="1" destOrd="0" presId="urn:microsoft.com/office/officeart/2018/2/layout/IconCircleList"/>
    <dgm:cxn modelId="{844C67EF-E03B-4365-B16E-8976E7FA93AE}" type="presParOf" srcId="{265B4C89-AFD8-4C3D-9F16-727D13881AF5}" destId="{BA6FD2FA-6B91-4E02-BF58-7BFF43405830}" srcOrd="2" destOrd="0" presId="urn:microsoft.com/office/officeart/2018/2/layout/IconCircleList"/>
    <dgm:cxn modelId="{C84C3C0A-7F1F-4585-8460-69D193DC9EFC}" type="presParOf" srcId="{265B4C89-AFD8-4C3D-9F16-727D13881AF5}" destId="{7A33965B-ECDF-4D86-9041-3612AC4189F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9DBDC-11E9-4A14-A40E-C6B24A987E60}">
      <dsp:nvSpPr>
        <dsp:cNvPr id="0" name=""/>
        <dsp:cNvSpPr/>
      </dsp:nvSpPr>
      <dsp:spPr>
        <a:xfrm>
          <a:off x="0" y="0"/>
          <a:ext cx="5293057" cy="1004011"/>
        </a:xfrm>
        <a:prstGeom prst="roundRect">
          <a:avLst>
            <a:gd name="adj" fmla="val 10000"/>
          </a:avLst>
        </a:prstGeom>
        <a:solidFill>
          <a:schemeClr val="dk2">
            <a:hueOff val="0"/>
            <a:satOff val="0"/>
            <a:lumOff val="0"/>
            <a:alphaOff val="0"/>
          </a:schemeClr>
        </a:solidFill>
        <a:ln>
          <a:noFill/>
        </a:ln>
        <a:effectLst>
          <a:outerShdw blurRad="44450" dist="27940" dir="5400000" algn="ctr" rotWithShape="0">
            <a:srgbClr val="000000">
              <a:alpha val="32000"/>
            </a:srgbClr>
          </a:outerShdw>
        </a:effectLst>
        <a:scene3d>
          <a:camera prst="perspectiveFront" zoom="92000"/>
          <a:lightRig rig="balanced" dir="t">
            <a:rot lat="0" lon="0" rev="87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We will create matrix according to vertices given in weighted graph</a:t>
          </a:r>
          <a:endParaRPr lang="en-US" sz="2000" kern="1200" dirty="0"/>
        </a:p>
      </dsp:txBody>
      <dsp:txXfrm>
        <a:off x="29406" y="29406"/>
        <a:ext cx="4092182" cy="945199"/>
      </dsp:txXfrm>
    </dsp:sp>
    <dsp:sp modelId="{7813877C-0149-4F49-902E-C297FB7BB4E6}">
      <dsp:nvSpPr>
        <dsp:cNvPr id="0" name=""/>
        <dsp:cNvSpPr/>
      </dsp:nvSpPr>
      <dsp:spPr>
        <a:xfrm>
          <a:off x="395260" y="1143457"/>
          <a:ext cx="5293057" cy="1004011"/>
        </a:xfrm>
        <a:prstGeom prst="roundRect">
          <a:avLst>
            <a:gd name="adj" fmla="val 10000"/>
          </a:avLst>
        </a:prstGeom>
        <a:solidFill>
          <a:schemeClr val="dk2">
            <a:hueOff val="0"/>
            <a:satOff val="0"/>
            <a:lumOff val="0"/>
            <a:alphaOff val="0"/>
          </a:schemeClr>
        </a:solidFill>
        <a:ln>
          <a:noFill/>
        </a:ln>
        <a:effectLst>
          <a:outerShdw blurRad="44450" dist="27940" dir="5400000" algn="ctr" rotWithShape="0">
            <a:srgbClr val="000000">
              <a:alpha val="32000"/>
            </a:srgbClr>
          </a:outerShdw>
        </a:effectLst>
        <a:scene3d>
          <a:camera prst="perspectiveFront" zoom="92000"/>
          <a:lightRig rig="balanced" dir="t">
            <a:rot lat="0" lon="0" rev="87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For example, for this example we will create D0, D1, D2, D3, D4</a:t>
          </a:r>
          <a:endParaRPr lang="en-US" sz="2000" kern="1200" dirty="0"/>
        </a:p>
      </dsp:txBody>
      <dsp:txXfrm>
        <a:off x="424666" y="1172863"/>
        <a:ext cx="4186376" cy="945199"/>
      </dsp:txXfrm>
    </dsp:sp>
    <dsp:sp modelId="{63806244-2334-4911-9A4E-5C9EF5C860A4}">
      <dsp:nvSpPr>
        <dsp:cNvPr id="0" name=""/>
        <dsp:cNvSpPr/>
      </dsp:nvSpPr>
      <dsp:spPr>
        <a:xfrm>
          <a:off x="790521" y="2286914"/>
          <a:ext cx="5293057" cy="1004011"/>
        </a:xfrm>
        <a:prstGeom prst="roundRect">
          <a:avLst>
            <a:gd name="adj" fmla="val 10000"/>
          </a:avLst>
        </a:prstGeom>
        <a:solidFill>
          <a:schemeClr val="dk2">
            <a:hueOff val="0"/>
            <a:satOff val="0"/>
            <a:lumOff val="0"/>
            <a:alphaOff val="0"/>
          </a:schemeClr>
        </a:solidFill>
        <a:ln>
          <a:noFill/>
        </a:ln>
        <a:effectLst>
          <a:outerShdw blurRad="44450" dist="27940" dir="5400000" algn="ctr" rotWithShape="0">
            <a:srgbClr val="000000">
              <a:alpha val="32000"/>
            </a:srgbClr>
          </a:outerShdw>
        </a:effectLst>
        <a:scene3d>
          <a:camera prst="perspectiveFront" zoom="92000"/>
          <a:lightRig rig="balanced" dir="t">
            <a:rot lat="0" lon="0" rev="87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Create a matrix D0 of dimension where n is the number of vertices.</a:t>
          </a:r>
          <a:endParaRPr lang="en-US" sz="2000" kern="1200" dirty="0"/>
        </a:p>
      </dsp:txBody>
      <dsp:txXfrm>
        <a:off x="819927" y="2316320"/>
        <a:ext cx="4186376" cy="945199"/>
      </dsp:txXfrm>
    </dsp:sp>
    <dsp:sp modelId="{590EF363-3763-4FC8-AFEB-1E405DC83F63}">
      <dsp:nvSpPr>
        <dsp:cNvPr id="0" name=""/>
        <dsp:cNvSpPr/>
      </dsp:nvSpPr>
      <dsp:spPr>
        <a:xfrm>
          <a:off x="1185782" y="3430371"/>
          <a:ext cx="5293057" cy="1004011"/>
        </a:xfrm>
        <a:prstGeom prst="roundRect">
          <a:avLst>
            <a:gd name="adj" fmla="val 10000"/>
          </a:avLst>
        </a:prstGeom>
        <a:solidFill>
          <a:schemeClr val="dk2">
            <a:hueOff val="0"/>
            <a:satOff val="0"/>
            <a:lumOff val="0"/>
            <a:alphaOff val="0"/>
          </a:schemeClr>
        </a:solidFill>
        <a:ln>
          <a:noFill/>
        </a:ln>
        <a:effectLst>
          <a:outerShdw blurRad="44450" dist="27940" dir="5400000" algn="ctr" rotWithShape="0">
            <a:srgbClr val="000000">
              <a:alpha val="32000"/>
            </a:srgbClr>
          </a:outerShdw>
        </a:effectLst>
        <a:scene3d>
          <a:camera prst="perspectiveFront" zoom="92000"/>
          <a:lightRig rig="balanced" dir="t">
            <a:rot lat="0" lon="0" rev="87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a:t>The row and the column are indexed as i and j respectively</a:t>
          </a:r>
          <a:endParaRPr lang="en-US" sz="2000" kern="1200"/>
        </a:p>
      </dsp:txBody>
      <dsp:txXfrm>
        <a:off x="1215188" y="3459777"/>
        <a:ext cx="4186376" cy="945199"/>
      </dsp:txXfrm>
    </dsp:sp>
    <dsp:sp modelId="{B87C17AD-15DE-49DC-9C18-6F10A3910F1D}">
      <dsp:nvSpPr>
        <dsp:cNvPr id="0" name=""/>
        <dsp:cNvSpPr/>
      </dsp:nvSpPr>
      <dsp:spPr>
        <a:xfrm>
          <a:off x="1581042" y="4573828"/>
          <a:ext cx="5293057" cy="1004011"/>
        </a:xfrm>
        <a:prstGeom prst="roundRect">
          <a:avLst>
            <a:gd name="adj" fmla="val 10000"/>
          </a:avLst>
        </a:prstGeom>
        <a:solidFill>
          <a:schemeClr val="dk2">
            <a:hueOff val="0"/>
            <a:satOff val="0"/>
            <a:lumOff val="0"/>
            <a:alphaOff val="0"/>
          </a:schemeClr>
        </a:solidFill>
        <a:ln>
          <a:noFill/>
        </a:ln>
        <a:effectLst>
          <a:outerShdw blurRad="44450" dist="27940" dir="5400000" algn="ctr" rotWithShape="0">
            <a:srgbClr val="000000">
              <a:alpha val="32000"/>
            </a:srgbClr>
          </a:outerShdw>
        </a:effectLst>
        <a:scene3d>
          <a:camera prst="perspectiveFront" zoom="92000"/>
          <a:lightRig rig="balanced" dir="t">
            <a:rot lat="0" lon="0" rev="87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For D0 we insert direct distance given in weighted graph</a:t>
          </a:r>
          <a:endParaRPr lang="en-US" sz="2000" kern="1200" dirty="0"/>
        </a:p>
      </dsp:txBody>
      <dsp:txXfrm>
        <a:off x="1610448" y="4603234"/>
        <a:ext cx="4186376" cy="945199"/>
      </dsp:txXfrm>
    </dsp:sp>
    <dsp:sp modelId="{BF7E79A5-EB7E-4B83-B29E-874D7D1B1A22}">
      <dsp:nvSpPr>
        <dsp:cNvPr id="0" name=""/>
        <dsp:cNvSpPr/>
      </dsp:nvSpPr>
      <dsp:spPr>
        <a:xfrm>
          <a:off x="4640449" y="733485"/>
          <a:ext cx="652607" cy="652607"/>
        </a:xfrm>
        <a:prstGeom prst="downArrow">
          <a:avLst>
            <a:gd name="adj1" fmla="val 55000"/>
            <a:gd name="adj2" fmla="val 45000"/>
          </a:avLst>
        </a:prstGeom>
        <a:solidFill>
          <a:schemeClr val="dk2">
            <a:alpha val="90000"/>
            <a:tint val="40000"/>
            <a:hueOff val="0"/>
            <a:satOff val="0"/>
            <a:lumOff val="0"/>
            <a:alphaOff val="0"/>
          </a:schemeClr>
        </a:solidFill>
        <a:ln>
          <a:noFill/>
        </a:ln>
        <a:effectLst>
          <a:outerShdw blurRad="44450" dist="27940" dir="5400000" algn="ctr" rotWithShape="0">
            <a:srgbClr val="000000">
              <a:alpha val="32000"/>
            </a:srgbClr>
          </a:outerShdw>
        </a:effectLst>
        <a:scene3d>
          <a:camera prst="perspectiveFront" zoom="92000"/>
          <a:lightRig rig="balanced" dir="t">
            <a:rot lat="0" lon="0" rev="8700000"/>
          </a:lightRig>
        </a:scene3d>
        <a:sp3d z="50080">
          <a:bevelT w="190500" h="38100"/>
        </a:sp3d>
      </dsp:spPr>
      <dsp:style>
        <a:lnRef idx="0">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787286" y="733485"/>
        <a:ext cx="358933" cy="491087"/>
      </dsp:txXfrm>
    </dsp:sp>
    <dsp:sp modelId="{A76ED087-2204-4FA4-B991-B83F5F55E675}">
      <dsp:nvSpPr>
        <dsp:cNvPr id="0" name=""/>
        <dsp:cNvSpPr/>
      </dsp:nvSpPr>
      <dsp:spPr>
        <a:xfrm>
          <a:off x="5035710" y="1876943"/>
          <a:ext cx="652607" cy="652607"/>
        </a:xfrm>
        <a:prstGeom prst="downArrow">
          <a:avLst>
            <a:gd name="adj1" fmla="val 55000"/>
            <a:gd name="adj2" fmla="val 45000"/>
          </a:avLst>
        </a:prstGeom>
        <a:solidFill>
          <a:schemeClr val="dk2">
            <a:alpha val="90000"/>
            <a:tint val="40000"/>
            <a:hueOff val="0"/>
            <a:satOff val="0"/>
            <a:lumOff val="0"/>
            <a:alphaOff val="0"/>
          </a:schemeClr>
        </a:solidFill>
        <a:ln>
          <a:noFill/>
        </a:ln>
        <a:effectLst>
          <a:outerShdw blurRad="44450" dist="27940" dir="5400000" algn="ctr" rotWithShape="0">
            <a:srgbClr val="000000">
              <a:alpha val="32000"/>
            </a:srgbClr>
          </a:outerShdw>
        </a:effectLst>
        <a:scene3d>
          <a:camera prst="perspectiveFront" zoom="92000"/>
          <a:lightRig rig="balanced" dir="t">
            <a:rot lat="0" lon="0" rev="8700000"/>
          </a:lightRig>
        </a:scene3d>
        <a:sp3d z="50080">
          <a:bevelT w="190500" h="38100"/>
        </a:sp3d>
      </dsp:spPr>
      <dsp:style>
        <a:lnRef idx="0">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182547" y="1876943"/>
        <a:ext cx="358933" cy="491087"/>
      </dsp:txXfrm>
    </dsp:sp>
    <dsp:sp modelId="{E22D98E4-6D66-40B4-96C8-E29A963E0685}">
      <dsp:nvSpPr>
        <dsp:cNvPr id="0" name=""/>
        <dsp:cNvSpPr/>
      </dsp:nvSpPr>
      <dsp:spPr>
        <a:xfrm>
          <a:off x="5430971" y="3003666"/>
          <a:ext cx="652607" cy="652607"/>
        </a:xfrm>
        <a:prstGeom prst="downArrow">
          <a:avLst>
            <a:gd name="adj1" fmla="val 55000"/>
            <a:gd name="adj2" fmla="val 45000"/>
          </a:avLst>
        </a:prstGeom>
        <a:solidFill>
          <a:schemeClr val="dk2">
            <a:alpha val="90000"/>
            <a:tint val="40000"/>
            <a:hueOff val="0"/>
            <a:satOff val="0"/>
            <a:lumOff val="0"/>
            <a:alphaOff val="0"/>
          </a:schemeClr>
        </a:solidFill>
        <a:ln>
          <a:noFill/>
        </a:ln>
        <a:effectLst>
          <a:outerShdw blurRad="44450" dist="27940" dir="5400000" algn="ctr" rotWithShape="0">
            <a:srgbClr val="000000">
              <a:alpha val="32000"/>
            </a:srgbClr>
          </a:outerShdw>
        </a:effectLst>
        <a:scene3d>
          <a:camera prst="perspectiveFront" zoom="92000"/>
          <a:lightRig rig="balanced" dir="t">
            <a:rot lat="0" lon="0" rev="8700000"/>
          </a:lightRig>
        </a:scene3d>
        <a:sp3d z="50080">
          <a:bevelT w="190500" h="38100"/>
        </a:sp3d>
      </dsp:spPr>
      <dsp:style>
        <a:lnRef idx="0">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577808" y="3003666"/>
        <a:ext cx="358933" cy="491087"/>
      </dsp:txXfrm>
    </dsp:sp>
    <dsp:sp modelId="{52C737E6-C1CC-4936-8D6F-24B8CAF376E7}">
      <dsp:nvSpPr>
        <dsp:cNvPr id="0" name=""/>
        <dsp:cNvSpPr/>
      </dsp:nvSpPr>
      <dsp:spPr>
        <a:xfrm>
          <a:off x="5826231" y="4158279"/>
          <a:ext cx="652607" cy="652607"/>
        </a:xfrm>
        <a:prstGeom prst="downArrow">
          <a:avLst>
            <a:gd name="adj1" fmla="val 55000"/>
            <a:gd name="adj2" fmla="val 45000"/>
          </a:avLst>
        </a:prstGeom>
        <a:solidFill>
          <a:schemeClr val="dk2">
            <a:alpha val="90000"/>
            <a:tint val="40000"/>
            <a:hueOff val="0"/>
            <a:satOff val="0"/>
            <a:lumOff val="0"/>
            <a:alphaOff val="0"/>
          </a:schemeClr>
        </a:solidFill>
        <a:ln>
          <a:noFill/>
        </a:ln>
        <a:effectLst>
          <a:outerShdw blurRad="44450" dist="27940" dir="5400000" algn="ctr" rotWithShape="0">
            <a:srgbClr val="000000">
              <a:alpha val="32000"/>
            </a:srgbClr>
          </a:outerShdw>
        </a:effectLst>
        <a:scene3d>
          <a:camera prst="perspectiveFront" zoom="92000"/>
          <a:lightRig rig="balanced" dir="t">
            <a:rot lat="0" lon="0" rev="8700000"/>
          </a:lightRig>
        </a:scene3d>
        <a:sp3d z="50080">
          <a:bevelT w="190500" h="38100"/>
        </a:sp3d>
      </dsp:spPr>
      <dsp:style>
        <a:lnRef idx="0">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973068" y="4158279"/>
        <a:ext cx="358933" cy="491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615D3-AE01-4E84-AE8B-05B5F910AACC}">
      <dsp:nvSpPr>
        <dsp:cNvPr id="0" name=""/>
        <dsp:cNvSpPr/>
      </dsp:nvSpPr>
      <dsp:spPr>
        <a:xfrm>
          <a:off x="0" y="0"/>
          <a:ext cx="5228742" cy="109301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We will leave 1st row and column as same as before</a:t>
          </a:r>
          <a:endParaRPr lang="en-US" sz="2000" kern="1200" dirty="0"/>
        </a:p>
      </dsp:txBody>
      <dsp:txXfrm>
        <a:off x="32013" y="32013"/>
        <a:ext cx="3956937" cy="1028986"/>
      </dsp:txXfrm>
    </dsp:sp>
    <dsp:sp modelId="{576CF1F9-A7E7-4E85-8A8B-1DEDA8BEA5FC}">
      <dsp:nvSpPr>
        <dsp:cNvPr id="0" name=""/>
        <dsp:cNvSpPr/>
      </dsp:nvSpPr>
      <dsp:spPr>
        <a:xfrm>
          <a:off x="437907" y="1291742"/>
          <a:ext cx="5228742" cy="109301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For D1, we will find shortest distance by going through '1' vertices</a:t>
          </a:r>
          <a:endParaRPr lang="en-US" sz="2000" kern="1200" dirty="0"/>
        </a:p>
      </dsp:txBody>
      <dsp:txXfrm>
        <a:off x="469920" y="1323755"/>
        <a:ext cx="4016350" cy="1028986"/>
      </dsp:txXfrm>
    </dsp:sp>
    <dsp:sp modelId="{701E78CE-AA08-42B8-B229-FC54B5FEECDB}">
      <dsp:nvSpPr>
        <dsp:cNvPr id="0" name=""/>
        <dsp:cNvSpPr/>
      </dsp:nvSpPr>
      <dsp:spPr>
        <a:xfrm>
          <a:off x="869278" y="2583484"/>
          <a:ext cx="5228742" cy="109301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We will compare newfound value with previous matrix</a:t>
          </a:r>
          <a:endParaRPr lang="en-US" sz="2000" kern="1200" dirty="0"/>
        </a:p>
      </dsp:txBody>
      <dsp:txXfrm>
        <a:off x="901291" y="2615497"/>
        <a:ext cx="4022886" cy="1028986"/>
      </dsp:txXfrm>
    </dsp:sp>
    <dsp:sp modelId="{3D4AB768-9186-4890-9FB6-2BBD069CC3F1}">
      <dsp:nvSpPr>
        <dsp:cNvPr id="0" name=""/>
        <dsp:cNvSpPr/>
      </dsp:nvSpPr>
      <dsp:spPr>
        <a:xfrm>
          <a:off x="1307185" y="3875227"/>
          <a:ext cx="5228742" cy="109301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a:t>We will fill that values which is shortest of two</a:t>
          </a:r>
          <a:endParaRPr lang="en-US" sz="2000" kern="1200"/>
        </a:p>
      </dsp:txBody>
      <dsp:txXfrm>
        <a:off x="1339198" y="3907240"/>
        <a:ext cx="4016350" cy="1028986"/>
      </dsp:txXfrm>
    </dsp:sp>
    <dsp:sp modelId="{20F6935F-7283-44A2-A369-B3F331BF265B}">
      <dsp:nvSpPr>
        <dsp:cNvPr id="0" name=""/>
        <dsp:cNvSpPr/>
      </dsp:nvSpPr>
      <dsp:spPr>
        <a:xfrm>
          <a:off x="4518284" y="837148"/>
          <a:ext cx="710458" cy="710458"/>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4678137" y="837148"/>
        <a:ext cx="390752" cy="534620"/>
      </dsp:txXfrm>
    </dsp:sp>
    <dsp:sp modelId="{524E834B-1450-4E41-9D78-962386EBFE91}">
      <dsp:nvSpPr>
        <dsp:cNvPr id="0" name=""/>
        <dsp:cNvSpPr/>
      </dsp:nvSpPr>
      <dsp:spPr>
        <a:xfrm>
          <a:off x="4956191" y="2128890"/>
          <a:ext cx="710458" cy="710458"/>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116044" y="2128890"/>
        <a:ext cx="390752" cy="534620"/>
      </dsp:txXfrm>
    </dsp:sp>
    <dsp:sp modelId="{7EDD7C0C-6C58-478A-9FD3-F3CF43702277}">
      <dsp:nvSpPr>
        <dsp:cNvPr id="0" name=""/>
        <dsp:cNvSpPr/>
      </dsp:nvSpPr>
      <dsp:spPr>
        <a:xfrm>
          <a:off x="5387562" y="3420633"/>
          <a:ext cx="710458" cy="710458"/>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547415" y="3420633"/>
        <a:ext cx="390752" cy="534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054E0-7265-4572-B7F3-4CD2A9446855}">
      <dsp:nvSpPr>
        <dsp:cNvPr id="0" name=""/>
        <dsp:cNvSpPr/>
      </dsp:nvSpPr>
      <dsp:spPr>
        <a:xfrm>
          <a:off x="0" y="0"/>
          <a:ext cx="4503184" cy="1170962"/>
        </a:xfrm>
        <a:prstGeom prst="roundRect">
          <a:avLst>
            <a:gd name="adj" fmla="val 10000"/>
          </a:avLst>
        </a:prstGeom>
        <a:solidFill>
          <a:schemeClr val="accent4">
            <a:lumMod val="50000"/>
          </a:schemeClr>
        </a:solidFill>
        <a:ln w="12700" cap="flat" cmpd="sng" algn="ctr">
          <a:noFill/>
          <a:prstDash val="solid"/>
          <a:miter lim="800000"/>
        </a:ln>
        <a:effectLst>
          <a:outerShdw blurRad="149987" dist="250190" dir="8460000" algn="ctr" rotWithShape="0">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We will leave 2nd row and column as same as before</a:t>
          </a:r>
          <a:endParaRPr lang="en-US" sz="2000" kern="1200" dirty="0"/>
        </a:p>
      </dsp:txBody>
      <dsp:txXfrm>
        <a:off x="34296" y="34296"/>
        <a:ext cx="3140678" cy="1102370"/>
      </dsp:txXfrm>
    </dsp:sp>
    <dsp:sp modelId="{89C1A909-08F7-4CB1-AEBE-831505CEE714}">
      <dsp:nvSpPr>
        <dsp:cNvPr id="0" name=""/>
        <dsp:cNvSpPr/>
      </dsp:nvSpPr>
      <dsp:spPr>
        <a:xfrm>
          <a:off x="377141" y="1383864"/>
          <a:ext cx="4503184" cy="1170962"/>
        </a:xfrm>
        <a:prstGeom prst="roundRect">
          <a:avLst>
            <a:gd name="adj" fmla="val 10000"/>
          </a:avLst>
        </a:prstGeom>
        <a:solidFill>
          <a:schemeClr val="accent4">
            <a:lumMod val="50000"/>
          </a:schemeClr>
        </a:solidFill>
        <a:ln w="12700" cap="flat" cmpd="sng" algn="ctr">
          <a:noFill/>
          <a:prstDash val="solid"/>
          <a:miter lim="800000"/>
        </a:ln>
        <a:effectLst>
          <a:outerShdw blurRad="149987" dist="250190" dir="8460000" algn="ctr" rotWithShape="0">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For D2, we will find shortest distance by going through '2' vertices</a:t>
          </a:r>
          <a:endParaRPr lang="en-US" sz="2000" kern="1200" dirty="0"/>
        </a:p>
      </dsp:txBody>
      <dsp:txXfrm>
        <a:off x="411437" y="1418160"/>
        <a:ext cx="3296324" cy="1102370"/>
      </dsp:txXfrm>
    </dsp:sp>
    <dsp:sp modelId="{CC3BC3C0-7029-4327-B504-3F5D6D1828C9}">
      <dsp:nvSpPr>
        <dsp:cNvPr id="0" name=""/>
        <dsp:cNvSpPr/>
      </dsp:nvSpPr>
      <dsp:spPr>
        <a:xfrm>
          <a:off x="748654" y="2767728"/>
          <a:ext cx="4503184" cy="1170962"/>
        </a:xfrm>
        <a:prstGeom prst="roundRect">
          <a:avLst>
            <a:gd name="adj" fmla="val 10000"/>
          </a:avLst>
        </a:prstGeom>
        <a:solidFill>
          <a:schemeClr val="accent4">
            <a:lumMod val="50000"/>
          </a:schemeClr>
        </a:solidFill>
        <a:ln w="12700" cap="flat" cmpd="sng" algn="ctr">
          <a:noFill/>
          <a:prstDash val="solid"/>
          <a:miter lim="800000"/>
        </a:ln>
        <a:effectLst>
          <a:outerShdw blurRad="149987" dist="250190" dir="8460000" algn="ctr" rotWithShape="0">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We will compare newfound value with previous matrix</a:t>
          </a:r>
          <a:endParaRPr lang="en-US" sz="2000" kern="1200" dirty="0"/>
        </a:p>
      </dsp:txBody>
      <dsp:txXfrm>
        <a:off x="782950" y="2802024"/>
        <a:ext cx="3301953" cy="1102370"/>
      </dsp:txXfrm>
    </dsp:sp>
    <dsp:sp modelId="{9CE7A9C8-0902-4830-AFE4-8B5EA069A6C9}">
      <dsp:nvSpPr>
        <dsp:cNvPr id="0" name=""/>
        <dsp:cNvSpPr/>
      </dsp:nvSpPr>
      <dsp:spPr>
        <a:xfrm>
          <a:off x="1125795" y="4151592"/>
          <a:ext cx="4503184" cy="1170962"/>
        </a:xfrm>
        <a:prstGeom prst="roundRect">
          <a:avLst>
            <a:gd name="adj" fmla="val 10000"/>
          </a:avLst>
        </a:prstGeom>
        <a:solidFill>
          <a:schemeClr val="accent4">
            <a:lumMod val="50000"/>
          </a:schemeClr>
        </a:solidFill>
        <a:ln w="12700" cap="flat" cmpd="sng" algn="ctr">
          <a:noFill/>
          <a:prstDash val="solid"/>
          <a:miter lim="800000"/>
        </a:ln>
        <a:effectLst>
          <a:outerShdw blurRad="149987" dist="250190" dir="8460000" algn="ctr" rotWithShape="0">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If we get minimum shortest path then we replace otherwise not</a:t>
          </a:r>
          <a:endParaRPr lang="en-US" sz="2000" kern="1200" dirty="0"/>
        </a:p>
      </dsp:txBody>
      <dsp:txXfrm>
        <a:off x="1160091" y="4185888"/>
        <a:ext cx="3296324" cy="1102370"/>
      </dsp:txXfrm>
    </dsp:sp>
    <dsp:sp modelId="{5B0EC3B9-1BCC-4190-A9C8-67A431B17788}">
      <dsp:nvSpPr>
        <dsp:cNvPr id="0" name=""/>
        <dsp:cNvSpPr/>
      </dsp:nvSpPr>
      <dsp:spPr>
        <a:xfrm>
          <a:off x="3742058" y="896850"/>
          <a:ext cx="761125" cy="761125"/>
        </a:xfrm>
        <a:prstGeom prst="downArrow">
          <a:avLst>
            <a:gd name="adj1" fmla="val 55000"/>
            <a:gd name="adj2" fmla="val 45000"/>
          </a:avLst>
        </a:prstGeom>
        <a:solidFill>
          <a:schemeClr val="accent4">
            <a:lumMod val="50000"/>
          </a:schemeClr>
        </a:solidFill>
        <a:ln w="12700" cap="flat" cmpd="sng" algn="ctr">
          <a:noFill/>
          <a:prstDash val="solid"/>
          <a:miter lim="800000"/>
        </a:ln>
        <a:effectLst>
          <a:outerShdw blurRad="149987" dist="250190" dir="8460000" algn="ctr" rotWithShape="0">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913311" y="896850"/>
        <a:ext cx="418619" cy="572747"/>
      </dsp:txXfrm>
    </dsp:sp>
    <dsp:sp modelId="{F2380B21-A73F-4C7E-B16D-E2B073C84523}">
      <dsp:nvSpPr>
        <dsp:cNvPr id="0" name=""/>
        <dsp:cNvSpPr/>
      </dsp:nvSpPr>
      <dsp:spPr>
        <a:xfrm>
          <a:off x="4119200" y="2280714"/>
          <a:ext cx="761125" cy="761125"/>
        </a:xfrm>
        <a:prstGeom prst="downArrow">
          <a:avLst>
            <a:gd name="adj1" fmla="val 55000"/>
            <a:gd name="adj2" fmla="val 45000"/>
          </a:avLst>
        </a:prstGeom>
        <a:solidFill>
          <a:schemeClr val="accent4">
            <a:lumMod val="50000"/>
          </a:schemeClr>
        </a:solidFill>
        <a:ln w="12700" cap="flat" cmpd="sng" algn="ctr">
          <a:noFill/>
          <a:prstDash val="solid"/>
          <a:miter lim="800000"/>
        </a:ln>
        <a:effectLst>
          <a:outerShdw blurRad="149987" dist="250190" dir="8460000" algn="ctr" rotWithShape="0">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290453" y="2280714"/>
        <a:ext cx="418619" cy="572747"/>
      </dsp:txXfrm>
    </dsp:sp>
    <dsp:sp modelId="{60918FD7-4250-485B-942A-B644B44CCDF7}">
      <dsp:nvSpPr>
        <dsp:cNvPr id="0" name=""/>
        <dsp:cNvSpPr/>
      </dsp:nvSpPr>
      <dsp:spPr>
        <a:xfrm>
          <a:off x="4490712" y="3664579"/>
          <a:ext cx="761125" cy="761125"/>
        </a:xfrm>
        <a:prstGeom prst="downArrow">
          <a:avLst>
            <a:gd name="adj1" fmla="val 55000"/>
            <a:gd name="adj2" fmla="val 45000"/>
          </a:avLst>
        </a:prstGeom>
        <a:solidFill>
          <a:schemeClr val="accent4">
            <a:lumMod val="50000"/>
          </a:schemeClr>
        </a:solidFill>
        <a:ln w="12700" cap="flat" cmpd="sng" algn="ctr">
          <a:noFill/>
          <a:prstDash val="solid"/>
          <a:miter lim="800000"/>
        </a:ln>
        <a:effectLst>
          <a:outerShdw blurRad="149987" dist="250190" dir="8460000" algn="ctr" rotWithShape="0">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661965" y="3664579"/>
        <a:ext cx="418619" cy="5727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49056-52CA-4FED-A2E5-A389A8211D51}">
      <dsp:nvSpPr>
        <dsp:cNvPr id="0" name=""/>
        <dsp:cNvSpPr/>
      </dsp:nvSpPr>
      <dsp:spPr>
        <a:xfrm>
          <a:off x="0" y="0"/>
          <a:ext cx="4697185" cy="12671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i="1" kern="1200" dirty="0"/>
            <a:t>We will leave 3rd row and column as same as before</a:t>
          </a:r>
          <a:endParaRPr lang="en-US" sz="2400" kern="1200" dirty="0"/>
        </a:p>
      </dsp:txBody>
      <dsp:txXfrm>
        <a:off x="37114" y="37114"/>
        <a:ext cx="3329831" cy="1192921"/>
      </dsp:txXfrm>
    </dsp:sp>
    <dsp:sp modelId="{FA634BE9-5002-49EA-B448-CF5BB840195B}">
      <dsp:nvSpPr>
        <dsp:cNvPr id="0" name=""/>
        <dsp:cNvSpPr/>
      </dsp:nvSpPr>
      <dsp:spPr>
        <a:xfrm>
          <a:off x="414457" y="1478341"/>
          <a:ext cx="4697185" cy="12671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i="1" kern="1200" dirty="0"/>
            <a:t>For D3, we will find shortest distance by going through ‘3' vertices</a:t>
          </a:r>
          <a:endParaRPr lang="en-US" sz="2100" kern="1200" dirty="0"/>
        </a:p>
      </dsp:txBody>
      <dsp:txXfrm>
        <a:off x="451571" y="1515455"/>
        <a:ext cx="3384852" cy="1192921"/>
      </dsp:txXfrm>
    </dsp:sp>
    <dsp:sp modelId="{19EA9C4A-EB92-40EA-AF7F-3B80A2A85F2E}">
      <dsp:nvSpPr>
        <dsp:cNvPr id="0" name=""/>
        <dsp:cNvSpPr/>
      </dsp:nvSpPr>
      <dsp:spPr>
        <a:xfrm>
          <a:off x="828915" y="2956683"/>
          <a:ext cx="4697185" cy="12671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i="1" kern="1200" dirty="0"/>
            <a:t>We will compare newfound value with previous matrix</a:t>
          </a:r>
          <a:endParaRPr lang="en-US" sz="2100" kern="1200" dirty="0"/>
        </a:p>
      </dsp:txBody>
      <dsp:txXfrm>
        <a:off x="866029" y="2993797"/>
        <a:ext cx="3384852" cy="1192921"/>
      </dsp:txXfrm>
    </dsp:sp>
    <dsp:sp modelId="{0526875A-7F09-43B8-B99A-663DD3F75F19}">
      <dsp:nvSpPr>
        <dsp:cNvPr id="0" name=""/>
        <dsp:cNvSpPr/>
      </dsp:nvSpPr>
      <dsp:spPr>
        <a:xfrm>
          <a:off x="3873538" y="960922"/>
          <a:ext cx="823647" cy="823647"/>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58859" y="960922"/>
        <a:ext cx="453005" cy="619794"/>
      </dsp:txXfrm>
    </dsp:sp>
    <dsp:sp modelId="{2FFDC974-B92C-40EE-AA6D-8336A9F17606}">
      <dsp:nvSpPr>
        <dsp:cNvPr id="0" name=""/>
        <dsp:cNvSpPr/>
      </dsp:nvSpPr>
      <dsp:spPr>
        <a:xfrm>
          <a:off x="4287995" y="2430815"/>
          <a:ext cx="823647" cy="823647"/>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3316" y="2430815"/>
        <a:ext cx="453005" cy="6197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65890-5AA1-4F79-A0D8-CB46009CAC1B}">
      <dsp:nvSpPr>
        <dsp:cNvPr id="0" name=""/>
        <dsp:cNvSpPr/>
      </dsp:nvSpPr>
      <dsp:spPr>
        <a:xfrm>
          <a:off x="0" y="0"/>
          <a:ext cx="5361388" cy="1072364"/>
        </a:xfrm>
        <a:prstGeom prst="roundRect">
          <a:avLst>
            <a:gd name="adj" fmla="val 10000"/>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We will leave 4th row and column as same as before</a:t>
          </a:r>
          <a:endParaRPr lang="en-US" sz="2000" kern="1200" dirty="0"/>
        </a:p>
      </dsp:txBody>
      <dsp:txXfrm>
        <a:off x="31408" y="31408"/>
        <a:ext cx="4113608" cy="1009548"/>
      </dsp:txXfrm>
    </dsp:sp>
    <dsp:sp modelId="{A862DC38-39D2-45CD-8BF7-0599CD3D2D3F}">
      <dsp:nvSpPr>
        <dsp:cNvPr id="0" name=""/>
        <dsp:cNvSpPr/>
      </dsp:nvSpPr>
      <dsp:spPr>
        <a:xfrm>
          <a:off x="449016" y="1267340"/>
          <a:ext cx="5361388" cy="1072364"/>
        </a:xfrm>
        <a:prstGeom prst="roundRect">
          <a:avLst>
            <a:gd name="adj" fmla="val 10000"/>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For D4, we will find shortest distance by going through ‘4' vertices</a:t>
          </a:r>
          <a:endParaRPr lang="en-US" sz="2000" kern="1200" dirty="0"/>
        </a:p>
      </dsp:txBody>
      <dsp:txXfrm>
        <a:off x="480424" y="1298748"/>
        <a:ext cx="4152518" cy="1009548"/>
      </dsp:txXfrm>
    </dsp:sp>
    <dsp:sp modelId="{9F659191-AD31-4B6A-A856-9EC59572C228}">
      <dsp:nvSpPr>
        <dsp:cNvPr id="0" name=""/>
        <dsp:cNvSpPr/>
      </dsp:nvSpPr>
      <dsp:spPr>
        <a:xfrm>
          <a:off x="891330" y="2534680"/>
          <a:ext cx="5361388" cy="1072364"/>
        </a:xfrm>
        <a:prstGeom prst="roundRect">
          <a:avLst>
            <a:gd name="adj" fmla="val 10000"/>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a:t>We will compare newfound value with previous matrix</a:t>
          </a:r>
          <a:endParaRPr lang="en-US" sz="2000" kern="1200"/>
        </a:p>
      </dsp:txBody>
      <dsp:txXfrm>
        <a:off x="922738" y="2566088"/>
        <a:ext cx="4159220" cy="1009548"/>
      </dsp:txXfrm>
    </dsp:sp>
    <dsp:sp modelId="{F8B422E1-24B4-4F7E-BBB8-14F80A1B5078}">
      <dsp:nvSpPr>
        <dsp:cNvPr id="0" name=""/>
        <dsp:cNvSpPr/>
      </dsp:nvSpPr>
      <dsp:spPr>
        <a:xfrm>
          <a:off x="1340346" y="3802021"/>
          <a:ext cx="5361388" cy="1072364"/>
        </a:xfrm>
        <a:prstGeom prst="roundRect">
          <a:avLst>
            <a:gd name="adj" fmla="val 10000"/>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dirty="0"/>
            <a:t>We will fill that values which is shortest of two otherwise not</a:t>
          </a:r>
          <a:endParaRPr lang="en-US" sz="2000" kern="1200" dirty="0"/>
        </a:p>
      </dsp:txBody>
      <dsp:txXfrm>
        <a:off x="1371754" y="3833429"/>
        <a:ext cx="4152518" cy="1009548"/>
      </dsp:txXfrm>
    </dsp:sp>
    <dsp:sp modelId="{92CCDD16-4D62-4A2C-9AEB-B0B4F483696A}">
      <dsp:nvSpPr>
        <dsp:cNvPr id="0" name=""/>
        <dsp:cNvSpPr/>
      </dsp:nvSpPr>
      <dsp:spPr>
        <a:xfrm>
          <a:off x="4664350" y="821334"/>
          <a:ext cx="697037" cy="697037"/>
        </a:xfrm>
        <a:prstGeom prst="downArrow">
          <a:avLst>
            <a:gd name="adj1" fmla="val 55000"/>
            <a:gd name="adj2" fmla="val 45000"/>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a:off x="4821183" y="821334"/>
        <a:ext cx="383371" cy="524520"/>
      </dsp:txXfrm>
    </dsp:sp>
    <dsp:sp modelId="{251F9066-EDBC-4EC6-BD2B-43EBFD6D004D}">
      <dsp:nvSpPr>
        <dsp:cNvPr id="0" name=""/>
        <dsp:cNvSpPr/>
      </dsp:nvSpPr>
      <dsp:spPr>
        <a:xfrm>
          <a:off x="5113367" y="2088674"/>
          <a:ext cx="697037" cy="697037"/>
        </a:xfrm>
        <a:prstGeom prst="downArrow">
          <a:avLst>
            <a:gd name="adj1" fmla="val 55000"/>
            <a:gd name="adj2" fmla="val 45000"/>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a:off x="5270200" y="2088674"/>
        <a:ext cx="383371" cy="524520"/>
      </dsp:txXfrm>
    </dsp:sp>
    <dsp:sp modelId="{989B3947-071D-4A07-A635-DC5DF392D5E1}">
      <dsp:nvSpPr>
        <dsp:cNvPr id="0" name=""/>
        <dsp:cNvSpPr/>
      </dsp:nvSpPr>
      <dsp:spPr>
        <a:xfrm>
          <a:off x="5555681" y="3356014"/>
          <a:ext cx="697037" cy="697037"/>
        </a:xfrm>
        <a:prstGeom prst="downArrow">
          <a:avLst>
            <a:gd name="adj1" fmla="val 55000"/>
            <a:gd name="adj2" fmla="val 45000"/>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a:off x="5712514" y="3356014"/>
        <a:ext cx="383371" cy="5245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C4BF6-1832-43AF-9C36-6E27708DE8F4}">
      <dsp:nvSpPr>
        <dsp:cNvPr id="0" name=""/>
        <dsp:cNvSpPr/>
      </dsp:nvSpPr>
      <dsp:spPr>
        <a:xfrm>
          <a:off x="115072" y="696726"/>
          <a:ext cx="1535162" cy="15351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07F32280-9CD5-48FF-B33E-9D1AB6DA7F1F}">
      <dsp:nvSpPr>
        <dsp:cNvPr id="0" name=""/>
        <dsp:cNvSpPr/>
      </dsp:nvSpPr>
      <dsp:spPr>
        <a:xfrm>
          <a:off x="437456" y="1019110"/>
          <a:ext cx="890394" cy="89039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9C7F159-F201-4B44-8FEE-B90DE6991021}">
      <dsp:nvSpPr>
        <dsp:cNvPr id="0" name=""/>
        <dsp:cNvSpPr/>
      </dsp:nvSpPr>
      <dsp:spPr>
        <a:xfrm>
          <a:off x="1979198" y="696726"/>
          <a:ext cx="3618597" cy="1535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All-pairs shortest paths: </a:t>
          </a:r>
          <a:r>
            <a:rPr lang="en-US" sz="1600" kern="1200" dirty="0"/>
            <a:t>Unlike Dijkstra's algorithm that finds the shortest path from a single source, Floyd-</a:t>
          </a:r>
          <a:r>
            <a:rPr lang="en-US" sz="1600" kern="1200" dirty="0" err="1"/>
            <a:t>Warshall</a:t>
          </a:r>
          <a:r>
            <a:rPr lang="en-US" sz="1600" kern="1200" dirty="0"/>
            <a:t> calculates the shortest distances between every pair of vertices in the graph. This is incredibly useful for route planning and network analysis.</a:t>
          </a:r>
        </a:p>
      </dsp:txBody>
      <dsp:txXfrm>
        <a:off x="1979198" y="696726"/>
        <a:ext cx="3618597" cy="1535162"/>
      </dsp:txXfrm>
    </dsp:sp>
    <dsp:sp modelId="{89CCCA3F-D10E-4B79-8F56-5ADDA351FC16}">
      <dsp:nvSpPr>
        <dsp:cNvPr id="0" name=""/>
        <dsp:cNvSpPr/>
      </dsp:nvSpPr>
      <dsp:spPr>
        <a:xfrm>
          <a:off x="6228308" y="696726"/>
          <a:ext cx="1535162" cy="15351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1342BAD9-E43C-45EF-89CD-87612C40204A}">
      <dsp:nvSpPr>
        <dsp:cNvPr id="0" name=""/>
        <dsp:cNvSpPr/>
      </dsp:nvSpPr>
      <dsp:spPr>
        <a:xfrm>
          <a:off x="6550692" y="1019110"/>
          <a:ext cx="890394" cy="89039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2D29C61-B7FC-4D0C-A76A-F5B8E2A1303D}">
      <dsp:nvSpPr>
        <dsp:cNvPr id="0" name=""/>
        <dsp:cNvSpPr/>
      </dsp:nvSpPr>
      <dsp:spPr>
        <a:xfrm>
          <a:off x="8092434" y="696726"/>
          <a:ext cx="3618597" cy="1535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Relatively easy to understand and implement:</a:t>
          </a:r>
          <a:r>
            <a:rPr lang="en-US" sz="1600" kern="1200" dirty="0"/>
            <a:t> Compared to some other graph algorithms, Floyd-</a:t>
          </a:r>
          <a:r>
            <a:rPr lang="en-US" sz="1600" kern="1200" dirty="0" err="1"/>
            <a:t>Warshall</a:t>
          </a:r>
          <a:r>
            <a:rPr lang="en-US" sz="1600" kern="1200" dirty="0"/>
            <a:t> is considered conceptually straightforward. This makes it a good choice for beginners to learn about dynamic programming.</a:t>
          </a:r>
        </a:p>
      </dsp:txBody>
      <dsp:txXfrm>
        <a:off x="8092434" y="696726"/>
        <a:ext cx="3618597" cy="1535162"/>
      </dsp:txXfrm>
    </dsp:sp>
    <dsp:sp modelId="{81B65BE5-92A7-49E7-A309-A4CD52DD6D84}">
      <dsp:nvSpPr>
        <dsp:cNvPr id="0" name=""/>
        <dsp:cNvSpPr/>
      </dsp:nvSpPr>
      <dsp:spPr>
        <a:xfrm>
          <a:off x="115072" y="3146156"/>
          <a:ext cx="1535162" cy="15351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FC1BD11-BAAD-4B9F-8C15-CBC7EB17384B}">
      <dsp:nvSpPr>
        <dsp:cNvPr id="0" name=""/>
        <dsp:cNvSpPr/>
      </dsp:nvSpPr>
      <dsp:spPr>
        <a:xfrm>
          <a:off x="437456" y="3468541"/>
          <a:ext cx="890394" cy="89039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88B44F1-3116-4900-970F-DB705B9EA477}">
      <dsp:nvSpPr>
        <dsp:cNvPr id="0" name=""/>
        <dsp:cNvSpPr/>
      </dsp:nvSpPr>
      <dsp:spPr>
        <a:xfrm>
          <a:off x="1979198" y="3146156"/>
          <a:ext cx="3618597" cy="1535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Efficient for dense graphs:</a:t>
          </a:r>
          <a:r>
            <a:rPr lang="en-US" sz="1600" kern="1200" dirty="0"/>
            <a:t> With a time complexity of O(V^3), Floyd-</a:t>
          </a:r>
          <a:r>
            <a:rPr lang="en-US" sz="1600" kern="1200" dirty="0" err="1"/>
            <a:t>Warshall</a:t>
          </a:r>
          <a:r>
            <a:rPr lang="en-US" sz="1600" kern="1200" dirty="0"/>
            <a:t> can handle dense graphs (where most vertices are connected) efficiently.</a:t>
          </a:r>
        </a:p>
      </dsp:txBody>
      <dsp:txXfrm>
        <a:off x="1979198" y="3146156"/>
        <a:ext cx="3618597" cy="1535162"/>
      </dsp:txXfrm>
    </dsp:sp>
    <dsp:sp modelId="{0EF68605-08BC-4CCA-A6EF-C7AB466C58F1}">
      <dsp:nvSpPr>
        <dsp:cNvPr id="0" name=""/>
        <dsp:cNvSpPr/>
      </dsp:nvSpPr>
      <dsp:spPr>
        <a:xfrm>
          <a:off x="6228308" y="3146156"/>
          <a:ext cx="1535162" cy="15351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AEC4728-0BB1-4566-BCC1-893731FA4ACC}">
      <dsp:nvSpPr>
        <dsp:cNvPr id="0" name=""/>
        <dsp:cNvSpPr/>
      </dsp:nvSpPr>
      <dsp:spPr>
        <a:xfrm>
          <a:off x="6550692" y="3468541"/>
          <a:ext cx="890394" cy="89039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6E6EA97-5C62-4022-B1D7-91C6DFDADB4D}">
      <dsp:nvSpPr>
        <dsp:cNvPr id="0" name=""/>
        <dsp:cNvSpPr/>
      </dsp:nvSpPr>
      <dsp:spPr>
        <a:xfrm>
          <a:off x="8092434" y="3146156"/>
          <a:ext cx="3618597" cy="1535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Parallelizable:</a:t>
          </a:r>
          <a:r>
            <a:rPr lang="en-US" sz="1600" kern="1200"/>
            <a:t> The algorithm can be broken down into independent subproblems, allowing it to be run on multiple processors for faster execution.</a:t>
          </a:r>
        </a:p>
      </dsp:txBody>
      <dsp:txXfrm>
        <a:off x="8092434" y="3146156"/>
        <a:ext cx="3618597" cy="15351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A9E67-61FB-44C9-943F-1B0F4D4DB739}">
      <dsp:nvSpPr>
        <dsp:cNvPr id="0" name=""/>
        <dsp:cNvSpPr/>
      </dsp:nvSpPr>
      <dsp:spPr>
        <a:xfrm>
          <a:off x="165011" y="656042"/>
          <a:ext cx="1570379" cy="15703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CFEA0-6E80-443D-8D9F-F6BF75A68F16}">
      <dsp:nvSpPr>
        <dsp:cNvPr id="0" name=""/>
        <dsp:cNvSpPr/>
      </dsp:nvSpPr>
      <dsp:spPr>
        <a:xfrm>
          <a:off x="494790" y="985822"/>
          <a:ext cx="910820" cy="91082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620590-EB71-486B-A48D-2B0A2546F1C7}">
      <dsp:nvSpPr>
        <dsp:cNvPr id="0" name=""/>
        <dsp:cNvSpPr/>
      </dsp:nvSpPr>
      <dsp:spPr>
        <a:xfrm>
          <a:off x="2071900" y="656042"/>
          <a:ext cx="3701609" cy="1570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Slow for sparse graphs:</a:t>
          </a:r>
          <a:r>
            <a:rPr lang="en-US" sz="1600" kern="1200"/>
            <a:t> For sparse graphs (where there are few connections between vertices), the O(V^3) complexity becomes a bottleneck. There are more efficient algorithms like Dijkstra's for sparse graphs.</a:t>
          </a:r>
        </a:p>
      </dsp:txBody>
      <dsp:txXfrm>
        <a:off x="2071900" y="656042"/>
        <a:ext cx="3701609" cy="1570379"/>
      </dsp:txXfrm>
    </dsp:sp>
    <dsp:sp modelId="{CD9714B2-908C-463E-BCB8-9BC7D188DFAB}">
      <dsp:nvSpPr>
        <dsp:cNvPr id="0" name=""/>
        <dsp:cNvSpPr/>
      </dsp:nvSpPr>
      <dsp:spPr>
        <a:xfrm>
          <a:off x="6418488" y="656042"/>
          <a:ext cx="1570379" cy="15703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CFAF5-90D4-4AA5-AFA6-DB0666DBC0B1}">
      <dsp:nvSpPr>
        <dsp:cNvPr id="0" name=""/>
        <dsp:cNvSpPr/>
      </dsp:nvSpPr>
      <dsp:spPr>
        <a:xfrm>
          <a:off x="6748268" y="985822"/>
          <a:ext cx="910820" cy="91082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9D9677-292F-4126-8BA7-ABFD11386640}">
      <dsp:nvSpPr>
        <dsp:cNvPr id="0" name=""/>
        <dsp:cNvSpPr/>
      </dsp:nvSpPr>
      <dsp:spPr>
        <a:xfrm>
          <a:off x="8325378" y="656042"/>
          <a:ext cx="3701609" cy="1570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Memory usage: </a:t>
          </a:r>
          <a:r>
            <a:rPr lang="en-US" sz="1600" kern="1200" dirty="0"/>
            <a:t>The algorithm uses a distance matrix to store all pair-wise shortest distances. This can consume significant memory for large graphs.</a:t>
          </a:r>
        </a:p>
      </dsp:txBody>
      <dsp:txXfrm>
        <a:off x="8325378" y="656042"/>
        <a:ext cx="3701609" cy="1570379"/>
      </dsp:txXfrm>
    </dsp:sp>
    <dsp:sp modelId="{E5D88087-6C6A-4AB3-BB2E-C50C0B32A8A6}">
      <dsp:nvSpPr>
        <dsp:cNvPr id="0" name=""/>
        <dsp:cNvSpPr/>
      </dsp:nvSpPr>
      <dsp:spPr>
        <a:xfrm>
          <a:off x="165011" y="3138451"/>
          <a:ext cx="1570379" cy="15703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182054-C519-4659-A4B9-DCF692E0C6B6}">
      <dsp:nvSpPr>
        <dsp:cNvPr id="0" name=""/>
        <dsp:cNvSpPr/>
      </dsp:nvSpPr>
      <dsp:spPr>
        <a:xfrm>
          <a:off x="494790" y="3468231"/>
          <a:ext cx="910820" cy="9108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B7B91E-A780-4AA8-8F40-07CCF5F31E60}">
      <dsp:nvSpPr>
        <dsp:cNvPr id="0" name=""/>
        <dsp:cNvSpPr/>
      </dsp:nvSpPr>
      <dsp:spPr>
        <a:xfrm>
          <a:off x="2071900" y="3138451"/>
          <a:ext cx="3701609" cy="1570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Doesn't provide actual paths: </a:t>
          </a:r>
          <a:r>
            <a:rPr lang="en-US" sz="1600" kern="1200"/>
            <a:t>While it calculates shortest distances, Floyd-Warshall doesn't explicitly tell you the exact sequence of vertices for the shortest path between two points. You might need additional modifications to find the actual paths.</a:t>
          </a:r>
        </a:p>
      </dsp:txBody>
      <dsp:txXfrm>
        <a:off x="2071900" y="3138451"/>
        <a:ext cx="3701609" cy="1570379"/>
      </dsp:txXfrm>
    </dsp:sp>
    <dsp:sp modelId="{24C7FFB2-9C29-43A4-B702-264B837BCFC9}">
      <dsp:nvSpPr>
        <dsp:cNvPr id="0" name=""/>
        <dsp:cNvSpPr/>
      </dsp:nvSpPr>
      <dsp:spPr>
        <a:xfrm>
          <a:off x="6418488" y="3138451"/>
          <a:ext cx="1570379" cy="15703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726A6E-5CEC-4309-86F4-40E0C09B4AC0}">
      <dsp:nvSpPr>
        <dsp:cNvPr id="0" name=""/>
        <dsp:cNvSpPr/>
      </dsp:nvSpPr>
      <dsp:spPr>
        <a:xfrm>
          <a:off x="6748268" y="3468231"/>
          <a:ext cx="910820" cy="91082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33965B-ECDF-4D86-9041-3612AC4189F1}">
      <dsp:nvSpPr>
        <dsp:cNvPr id="0" name=""/>
        <dsp:cNvSpPr/>
      </dsp:nvSpPr>
      <dsp:spPr>
        <a:xfrm>
          <a:off x="8325378" y="3138451"/>
          <a:ext cx="3701609" cy="1570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Not suitable for dynamic graphs: </a:t>
          </a:r>
          <a:r>
            <a:rPr lang="en-US" sz="1600" kern="1200"/>
            <a:t>If the edge weights in your graph change frequently, Floyd-Warshall becomes inefficient as it requires recalculating the entire matrix for each change.</a:t>
          </a:r>
        </a:p>
      </dsp:txBody>
      <dsp:txXfrm>
        <a:off x="8325378" y="3138451"/>
        <a:ext cx="3701609" cy="157037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5/20/2024</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63571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4443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7086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4502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32801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2926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6750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71163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23360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99919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5/20/2024</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42279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5/20/2024</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54219507"/>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publicdomainpictures.net/fr/view-image.php?image=255406&amp;picture=temps-perdre-du-temps-horloge" TargetMode="External"/><Relationship Id="rId2" Type="http://schemas.openxmlformats.org/officeDocument/2006/relationships/image" Target="../media/image25.jp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0" name="Straight Connector 1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oving Equations">
            <a:extLst>
              <a:ext uri="{FF2B5EF4-FFF2-40B4-BE49-F238E27FC236}">
                <a16:creationId xmlns:a16="http://schemas.microsoft.com/office/drawing/2014/main" id="{B4D48472-F4AD-472D-72A0-B74D687FB68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4310" y="29507"/>
            <a:ext cx="12191999" cy="6857990"/>
          </a:xfrm>
          <a:prstGeom prst="rect">
            <a:avLst/>
          </a:prstGeom>
        </p:spPr>
      </p:pic>
      <p:sp>
        <p:nvSpPr>
          <p:cNvPr id="22" name="Rectangle 21">
            <a:extLst>
              <a:ext uri="{FF2B5EF4-FFF2-40B4-BE49-F238E27FC236}">
                <a16:creationId xmlns:a16="http://schemas.microsoft.com/office/drawing/2014/main" id="{50828E5B-9EDE-4D1D-8C59-333EDC952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E9243-3A06-7BB6-E6C3-E792915CBAB6}"/>
              </a:ext>
            </a:extLst>
          </p:cNvPr>
          <p:cNvSpPr>
            <a:spLocks noGrp="1"/>
          </p:cNvSpPr>
          <p:nvPr>
            <p:ph type="title"/>
          </p:nvPr>
        </p:nvSpPr>
        <p:spPr>
          <a:xfrm>
            <a:off x="1175209" y="4048304"/>
            <a:ext cx="8714346" cy="1334069"/>
          </a:xfrm>
        </p:spPr>
        <p:txBody>
          <a:bodyPr vert="horz" lIns="91440" tIns="45720" rIns="91440" bIns="45720" rtlCol="0" anchor="b">
            <a:normAutofit fontScale="90000"/>
          </a:bodyPr>
          <a:lstStyle/>
          <a:p>
            <a:br>
              <a:rPr lang="en-US" dirty="0">
                <a:solidFill>
                  <a:srgbClr val="FFFFFF"/>
                </a:solidFill>
              </a:rPr>
            </a:br>
            <a:br>
              <a:rPr lang="en-US" dirty="0">
                <a:solidFill>
                  <a:srgbClr val="FFFFFF"/>
                </a:solidFill>
              </a:rPr>
            </a:br>
            <a:br>
              <a:rPr lang="en-US" dirty="0">
                <a:solidFill>
                  <a:srgbClr val="FFFFFF"/>
                </a:solidFill>
              </a:rPr>
            </a:br>
            <a:r>
              <a:rPr lang="en-US" sz="4400" dirty="0">
                <a:solidFill>
                  <a:srgbClr val="FFFFFF"/>
                </a:solidFill>
              </a:rPr>
              <a:t>Topic:</a:t>
            </a:r>
            <a:br>
              <a:rPr lang="en-US" sz="4400" dirty="0">
                <a:solidFill>
                  <a:srgbClr val="FFFFFF"/>
                </a:solidFill>
              </a:rPr>
            </a:br>
            <a:r>
              <a:rPr lang="en-US" sz="4400" dirty="0">
                <a:solidFill>
                  <a:srgbClr val="FFFFFF"/>
                </a:solidFill>
              </a:rPr>
              <a:t>Floyd-</a:t>
            </a:r>
            <a:r>
              <a:rPr lang="en-US" sz="4400" dirty="0" err="1">
                <a:solidFill>
                  <a:srgbClr val="FFFFFF"/>
                </a:solidFill>
              </a:rPr>
              <a:t>Warshall</a:t>
            </a:r>
            <a:r>
              <a:rPr lang="en-US" sz="4400" dirty="0">
                <a:solidFill>
                  <a:srgbClr val="FFFFFF"/>
                </a:solidFill>
              </a:rPr>
              <a:t> Algorithm</a:t>
            </a:r>
          </a:p>
        </p:txBody>
      </p:sp>
      <p:sp>
        <p:nvSpPr>
          <p:cNvPr id="18"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TextBox 2"/>
          <p:cNvSpPr txBox="1"/>
          <p:nvPr/>
        </p:nvSpPr>
        <p:spPr>
          <a:xfrm>
            <a:off x="1175209" y="1476153"/>
            <a:ext cx="9562064" cy="1938992"/>
          </a:xfrm>
          <a:prstGeom prst="rect">
            <a:avLst/>
          </a:prstGeom>
          <a:noFill/>
        </p:spPr>
        <p:txBody>
          <a:bodyPr wrap="square" rtlCol="0">
            <a:spAutoFit/>
          </a:bodyPr>
          <a:lstStyle/>
          <a:p>
            <a:r>
              <a:rPr lang="en-US" sz="6000" i="1" dirty="0">
                <a:solidFill>
                  <a:schemeClr val="bg1"/>
                </a:solidFill>
                <a:latin typeface="+mj-lt"/>
              </a:rPr>
              <a:t>Welcome to Algorithm Presentation </a:t>
            </a:r>
          </a:p>
        </p:txBody>
      </p:sp>
      <p:cxnSp>
        <p:nvCxnSpPr>
          <p:cNvPr id="6" name="Straight Connector 5"/>
          <p:cNvCxnSpPr/>
          <p:nvPr/>
        </p:nvCxnSpPr>
        <p:spPr>
          <a:xfrm flipV="1">
            <a:off x="942109" y="3740727"/>
            <a:ext cx="8853055"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accent6">
              <a:lumMod val="20000"/>
              <a:lumOff val="80000"/>
            </a:schemeClr>
          </a:bgClr>
        </a:patt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94661-D15D-7B76-CCE7-5F7314D56EA0}"/>
              </a:ext>
            </a:extLst>
          </p:cNvPr>
          <p:cNvSpPr>
            <a:spLocks noGrp="1"/>
          </p:cNvSpPr>
          <p:nvPr>
            <p:ph type="title"/>
          </p:nvPr>
        </p:nvSpPr>
        <p:spPr>
          <a:xfrm>
            <a:off x="758952" y="420625"/>
            <a:ext cx="10667998" cy="1326814"/>
          </a:xfrm>
        </p:spPr>
        <p:txBody>
          <a:bodyPr vert="horz" lIns="91440" tIns="45720" rIns="91440" bIns="45720" rtlCol="0" anchor="ctr">
            <a:normAutofit/>
          </a:bodyPr>
          <a:lstStyle/>
          <a:p>
            <a:r>
              <a:rPr lang="en-US" sz="4200" i="1" kern="1200" spc="100" baseline="0" dirty="0">
                <a:solidFill>
                  <a:schemeClr val="bg1"/>
                </a:solidFill>
                <a:latin typeface="+mj-lt"/>
                <a:ea typeface="+mj-ea"/>
                <a:cs typeface="+mj-cs"/>
              </a:rPr>
              <a:t>Comparative Analysis: Floyd-</a:t>
            </a:r>
            <a:r>
              <a:rPr lang="en-US" sz="4200" i="1" kern="1200" spc="100" baseline="0" dirty="0" err="1">
                <a:solidFill>
                  <a:schemeClr val="bg1"/>
                </a:solidFill>
                <a:latin typeface="+mj-lt"/>
                <a:ea typeface="+mj-ea"/>
                <a:cs typeface="+mj-cs"/>
              </a:rPr>
              <a:t>Warshall</a:t>
            </a:r>
            <a:r>
              <a:rPr lang="en-US" sz="4200" i="1" kern="1200" spc="100" baseline="0" dirty="0">
                <a:solidFill>
                  <a:schemeClr val="bg1"/>
                </a:solidFill>
                <a:latin typeface="+mj-lt"/>
                <a:ea typeface="+mj-ea"/>
                <a:cs typeface="+mj-cs"/>
              </a:rPr>
              <a:t> Algorithm</a:t>
            </a:r>
          </a:p>
        </p:txBody>
      </p:sp>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56841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txBody>
          <a:bodyPr anchor="ctr"/>
          <a:lstStyle/>
          <a:p>
            <a:endParaRPr lang="en-US"/>
          </a:p>
        </p:txBody>
      </p:sp>
      <p:sp>
        <p:nvSpPr>
          <p:cNvPr id="4" name="TextBox 3">
            <a:extLst>
              <a:ext uri="{FF2B5EF4-FFF2-40B4-BE49-F238E27FC236}">
                <a16:creationId xmlns:a16="http://schemas.microsoft.com/office/drawing/2014/main" id="{3EA76B92-7FF7-004B-63E6-1D991AEAAC85}"/>
              </a:ext>
            </a:extLst>
          </p:cNvPr>
          <p:cNvSpPr txBox="1"/>
          <p:nvPr/>
        </p:nvSpPr>
        <p:spPr>
          <a:xfrm>
            <a:off x="110024" y="2978473"/>
            <a:ext cx="4594014" cy="2368405"/>
          </a:xfrm>
          <a:prstGeom prst="rect">
            <a:avLst/>
          </a:prstGeom>
          <a:noFill/>
        </p:spPr>
        <p:txBody>
          <a:bodyPr wrap="square" rtlCol="0">
            <a:spAutoFit/>
          </a:bodyPr>
          <a:lstStyle/>
          <a:p>
            <a:pPr defTabSz="996696">
              <a:spcAft>
                <a:spcPts val="600"/>
              </a:spcAft>
            </a:pPr>
            <a:r>
              <a:rPr lang="en-US" sz="1962" kern="1200" dirty="0">
                <a:solidFill>
                  <a:schemeClr val="tx1"/>
                </a:solidFill>
                <a:latin typeface="+mn-lt"/>
                <a:ea typeface="+mn-ea"/>
                <a:cs typeface="+mn-cs"/>
              </a:rPr>
              <a:t> </a:t>
            </a:r>
            <a:r>
              <a:rPr lang="en-US" sz="2180" b="1" kern="1200" dirty="0">
                <a:solidFill>
                  <a:schemeClr val="tx1"/>
                </a:solidFill>
                <a:latin typeface="+mn-lt"/>
                <a:ea typeface="+mn-ea"/>
                <a:cs typeface="+mn-cs"/>
              </a:rPr>
              <a:t>Floyd-</a:t>
            </a:r>
            <a:r>
              <a:rPr lang="en-US" sz="2180" b="1" kern="1200" dirty="0" err="1">
                <a:solidFill>
                  <a:schemeClr val="tx1"/>
                </a:solidFill>
                <a:latin typeface="+mn-lt"/>
                <a:ea typeface="+mn-ea"/>
                <a:cs typeface="+mn-cs"/>
              </a:rPr>
              <a:t>Warshall</a:t>
            </a:r>
            <a:r>
              <a:rPr lang="en-US" sz="2180" b="1" kern="1200" dirty="0">
                <a:solidFill>
                  <a:schemeClr val="tx1"/>
                </a:solidFill>
                <a:latin typeface="+mn-lt"/>
                <a:ea typeface="+mn-ea"/>
                <a:cs typeface="+mn-cs"/>
              </a:rPr>
              <a:t> vs. Dijkstra’s:</a:t>
            </a:r>
            <a:endParaRPr lang="en-US" sz="1962" b="1" kern="1200" dirty="0">
              <a:solidFill>
                <a:schemeClr val="tx1"/>
              </a:solidFill>
              <a:latin typeface="+mn-lt"/>
              <a:ea typeface="+mn-ea"/>
              <a:cs typeface="+mn-cs"/>
            </a:endParaRPr>
          </a:p>
          <a:p>
            <a:pPr defTabSz="996696">
              <a:spcAft>
                <a:spcPts val="600"/>
              </a:spcAft>
            </a:pPr>
            <a:r>
              <a:rPr lang="en-US" sz="1962" kern="1200" dirty="0">
                <a:solidFill>
                  <a:schemeClr val="tx1"/>
                </a:solidFill>
                <a:latin typeface="+mn-lt"/>
                <a:ea typeface="+mn-ea"/>
                <a:cs typeface="+mn-cs"/>
              </a:rPr>
              <a:t>Floyd-</a:t>
            </a:r>
            <a:r>
              <a:rPr lang="en-US" sz="1962" kern="1200" dirty="0" err="1">
                <a:solidFill>
                  <a:schemeClr val="tx1"/>
                </a:solidFill>
                <a:latin typeface="+mn-lt"/>
                <a:ea typeface="+mn-ea"/>
                <a:cs typeface="+mn-cs"/>
              </a:rPr>
              <a:t>Warshall</a:t>
            </a:r>
            <a:r>
              <a:rPr lang="en-US" sz="1962" kern="1200" dirty="0">
                <a:solidFill>
                  <a:schemeClr val="tx1"/>
                </a:solidFill>
                <a:latin typeface="+mn-lt"/>
                <a:ea typeface="+mn-ea"/>
                <a:cs typeface="+mn-cs"/>
              </a:rPr>
              <a:t> handles negative edge weights and finds shortest paths between all pairs of vertices, while Dijkstra's algorithm works for single-source shortest path.</a:t>
            </a:r>
          </a:p>
          <a:p>
            <a:pPr>
              <a:spcAft>
                <a:spcPts val="600"/>
              </a:spcAft>
            </a:pPr>
            <a:endParaRPr lang="en-US" dirty="0"/>
          </a:p>
        </p:txBody>
      </p:sp>
      <p:sp>
        <p:nvSpPr>
          <p:cNvPr id="5" name="TextBox 4">
            <a:extLst>
              <a:ext uri="{FF2B5EF4-FFF2-40B4-BE49-F238E27FC236}">
                <a16:creationId xmlns:a16="http://schemas.microsoft.com/office/drawing/2014/main" id="{D664D922-CE15-09CB-9250-CDDA04B173AC}"/>
              </a:ext>
            </a:extLst>
          </p:cNvPr>
          <p:cNvSpPr txBox="1"/>
          <p:nvPr/>
        </p:nvSpPr>
        <p:spPr>
          <a:xfrm>
            <a:off x="7728155" y="2978473"/>
            <a:ext cx="4353821" cy="2703882"/>
          </a:xfrm>
          <a:prstGeom prst="rect">
            <a:avLst/>
          </a:prstGeom>
          <a:noFill/>
        </p:spPr>
        <p:txBody>
          <a:bodyPr wrap="square" rtlCol="0">
            <a:spAutoFit/>
          </a:bodyPr>
          <a:lstStyle/>
          <a:p>
            <a:pPr defTabSz="996696">
              <a:spcAft>
                <a:spcPts val="600"/>
              </a:spcAft>
            </a:pPr>
            <a:r>
              <a:rPr lang="en-US" sz="2180" b="1" kern="1200" dirty="0">
                <a:solidFill>
                  <a:schemeClr val="tx1"/>
                </a:solidFill>
                <a:latin typeface="+mn-lt"/>
                <a:ea typeface="+mn-ea"/>
                <a:cs typeface="+mn-cs"/>
              </a:rPr>
              <a:t>Floyd-</a:t>
            </a:r>
            <a:r>
              <a:rPr lang="en-US" sz="2180" b="1" kern="1200" dirty="0" err="1">
                <a:solidFill>
                  <a:schemeClr val="tx1"/>
                </a:solidFill>
                <a:latin typeface="+mn-lt"/>
                <a:ea typeface="+mn-ea"/>
                <a:cs typeface="+mn-cs"/>
              </a:rPr>
              <a:t>Warshall</a:t>
            </a:r>
            <a:r>
              <a:rPr lang="en-US" sz="2180" b="1" kern="1200" dirty="0">
                <a:solidFill>
                  <a:schemeClr val="tx1"/>
                </a:solidFill>
                <a:latin typeface="+mn-lt"/>
                <a:ea typeface="+mn-ea"/>
                <a:cs typeface="+mn-cs"/>
              </a:rPr>
              <a:t> vs. Bellman-Ford</a:t>
            </a:r>
            <a:r>
              <a:rPr lang="en-US" sz="1962" b="1" dirty="0"/>
              <a:t>:</a:t>
            </a:r>
            <a:endParaRPr lang="en-US" sz="1962" kern="1200" dirty="0">
              <a:solidFill>
                <a:schemeClr val="tx1"/>
              </a:solidFill>
              <a:latin typeface="+mn-lt"/>
              <a:ea typeface="+mn-ea"/>
              <a:cs typeface="+mn-cs"/>
            </a:endParaRPr>
          </a:p>
          <a:p>
            <a:pPr defTabSz="996696">
              <a:spcAft>
                <a:spcPts val="600"/>
              </a:spcAft>
            </a:pPr>
            <a:r>
              <a:rPr lang="en-US" sz="1962" kern="1200" dirty="0">
                <a:solidFill>
                  <a:schemeClr val="tx1"/>
                </a:solidFill>
                <a:latin typeface="+mn-lt"/>
                <a:ea typeface="+mn-ea"/>
                <a:cs typeface="+mn-cs"/>
              </a:rPr>
              <a:t>Floyd-</a:t>
            </a:r>
            <a:r>
              <a:rPr lang="en-US" sz="1962" kern="1200" dirty="0" err="1">
                <a:solidFill>
                  <a:schemeClr val="tx1"/>
                </a:solidFill>
                <a:latin typeface="+mn-lt"/>
                <a:ea typeface="+mn-ea"/>
                <a:cs typeface="+mn-cs"/>
              </a:rPr>
              <a:t>Warshall</a:t>
            </a:r>
            <a:r>
              <a:rPr lang="en-US" sz="1962" kern="1200" dirty="0">
                <a:solidFill>
                  <a:schemeClr val="tx1"/>
                </a:solidFill>
                <a:latin typeface="+mn-lt"/>
                <a:ea typeface="+mn-ea"/>
                <a:cs typeface="+mn-cs"/>
              </a:rPr>
              <a:t> is more efficient for finding shortest paths between all pairs of vertices, whereas Bellman- Ford works well for graphs with negative cycles.</a:t>
            </a:r>
          </a:p>
          <a:p>
            <a:pPr>
              <a:spcAft>
                <a:spcPts val="600"/>
              </a:spcAft>
            </a:pPr>
            <a:endParaRPr lang="en-US" dirty="0"/>
          </a:p>
        </p:txBody>
      </p:sp>
      <p:pic>
        <p:nvPicPr>
          <p:cNvPr id="6" name="Picture 5" descr="A magnifying glass on a piece of paper&#10;&#10;Description automatically generated">
            <a:extLst>
              <a:ext uri="{FF2B5EF4-FFF2-40B4-BE49-F238E27FC236}">
                <a16:creationId xmlns:a16="http://schemas.microsoft.com/office/drawing/2014/main" id="{A56DEC59-BFCD-4907-2328-384D12F584A8}"/>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101583" y="2978473"/>
            <a:ext cx="2229027" cy="2124075"/>
          </a:xfrm>
          <a:prstGeom prst="ellipse">
            <a:avLst/>
          </a:prstGeom>
          <a:ln w="63500" cap="rnd">
            <a:solidFill>
              <a:srgbClr val="333333"/>
            </a:solidFill>
          </a:ln>
          <a:effectLst>
            <a:outerShdw blurRad="381000" dist="292100" dir="5400000" sx="-80000" sy="-18000" rotWithShape="0">
              <a:srgbClr val="000000">
                <a:alpha val="22000"/>
              </a:srgbClr>
            </a:outerShdw>
            <a:reflection endPos="65000" dist="50800" dir="5400000" sy="-100000" algn="bl" rotWithShape="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0528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427C-F760-CDC6-CF40-92ECA2712F2A}"/>
              </a:ext>
            </a:extLst>
          </p:cNvPr>
          <p:cNvSpPr>
            <a:spLocks noGrp="1"/>
          </p:cNvSpPr>
          <p:nvPr>
            <p:ph type="title"/>
          </p:nvPr>
        </p:nvSpPr>
        <p:spPr>
          <a:xfrm>
            <a:off x="182948" y="270585"/>
            <a:ext cx="10666949" cy="938784"/>
          </a:xfrm>
        </p:spPr>
        <p:txBody>
          <a:bodyPr>
            <a:normAutofit/>
          </a:bodyPr>
          <a:lstStyle/>
          <a:p>
            <a:r>
              <a:rPr lang="en-US" sz="4800" dirty="0"/>
              <a:t> Advantages of </a:t>
            </a:r>
            <a:r>
              <a:rPr lang="en-US" sz="4800" dirty="0" err="1"/>
              <a:t>floyd</a:t>
            </a:r>
            <a:r>
              <a:rPr lang="en-US" sz="4800" dirty="0"/>
              <a:t> </a:t>
            </a:r>
            <a:r>
              <a:rPr lang="en-US" sz="4800" dirty="0" err="1"/>
              <a:t>warshall</a:t>
            </a:r>
            <a:r>
              <a:rPr lang="en-US" sz="4800" dirty="0"/>
              <a:t> algorithm</a:t>
            </a:r>
          </a:p>
        </p:txBody>
      </p:sp>
      <p:graphicFrame>
        <p:nvGraphicFramePr>
          <p:cNvPr id="13" name="Text Placeholder 2">
            <a:extLst>
              <a:ext uri="{FF2B5EF4-FFF2-40B4-BE49-F238E27FC236}">
                <a16:creationId xmlns:a16="http://schemas.microsoft.com/office/drawing/2014/main" id="{328E8B1F-3D98-4EA5-E0C3-C3024AD6B6D7}"/>
              </a:ext>
            </a:extLst>
          </p:cNvPr>
          <p:cNvGraphicFramePr/>
          <p:nvPr>
            <p:extLst>
              <p:ext uri="{D42A27DB-BD31-4B8C-83A1-F6EECF244321}">
                <p14:modId xmlns:p14="http://schemas.microsoft.com/office/powerpoint/2010/main" val="431995921"/>
              </p:ext>
            </p:extLst>
          </p:nvPr>
        </p:nvGraphicFramePr>
        <p:xfrm>
          <a:off x="182948" y="1209369"/>
          <a:ext cx="11826104" cy="5378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3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14A1-E80F-A824-7A46-F845473C381D}"/>
              </a:ext>
            </a:extLst>
          </p:cNvPr>
          <p:cNvSpPr>
            <a:spLocks noGrp="1"/>
          </p:cNvSpPr>
          <p:nvPr>
            <p:ph type="title"/>
          </p:nvPr>
        </p:nvSpPr>
        <p:spPr>
          <a:xfrm>
            <a:off x="114122" y="349242"/>
            <a:ext cx="10666949" cy="919119"/>
          </a:xfrm>
        </p:spPr>
        <p:txBody>
          <a:bodyPr>
            <a:normAutofit/>
          </a:bodyPr>
          <a:lstStyle/>
          <a:p>
            <a:r>
              <a:rPr lang="en-US" sz="4800" dirty="0"/>
              <a:t>Disadvantages of </a:t>
            </a:r>
            <a:r>
              <a:rPr lang="en-US" sz="4800" dirty="0" err="1"/>
              <a:t>floyd</a:t>
            </a:r>
            <a:r>
              <a:rPr lang="en-US" sz="4800" dirty="0"/>
              <a:t> </a:t>
            </a:r>
            <a:r>
              <a:rPr lang="en-US" sz="4800" dirty="0" err="1"/>
              <a:t>warshall</a:t>
            </a:r>
            <a:r>
              <a:rPr lang="en-US" sz="4800" dirty="0"/>
              <a:t> algorithm</a:t>
            </a:r>
          </a:p>
        </p:txBody>
      </p:sp>
      <p:graphicFrame>
        <p:nvGraphicFramePr>
          <p:cNvPr id="5" name="Text Placeholder 2">
            <a:extLst>
              <a:ext uri="{FF2B5EF4-FFF2-40B4-BE49-F238E27FC236}">
                <a16:creationId xmlns:a16="http://schemas.microsoft.com/office/drawing/2014/main" id="{5D5EEFEB-37F3-A8BC-3C3A-E5B4D4357F98}"/>
              </a:ext>
            </a:extLst>
          </p:cNvPr>
          <p:cNvGraphicFramePr/>
          <p:nvPr>
            <p:extLst>
              <p:ext uri="{D42A27DB-BD31-4B8C-83A1-F6EECF244321}">
                <p14:modId xmlns:p14="http://schemas.microsoft.com/office/powerpoint/2010/main" val="2246157403"/>
              </p:ext>
            </p:extLst>
          </p:nvPr>
        </p:nvGraphicFramePr>
        <p:xfrm>
          <a:off x="0" y="1389887"/>
          <a:ext cx="12191999" cy="5364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4969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7AD9-ABC7-9154-00C2-429668092D23}"/>
              </a:ext>
            </a:extLst>
          </p:cNvPr>
          <p:cNvSpPr>
            <a:spLocks noGrp="1"/>
          </p:cNvSpPr>
          <p:nvPr>
            <p:ph type="title"/>
          </p:nvPr>
        </p:nvSpPr>
        <p:spPr>
          <a:xfrm>
            <a:off x="138897" y="381965"/>
            <a:ext cx="9977376" cy="5131867"/>
          </a:xfrm>
        </p:spPr>
        <p:txBody>
          <a:bodyPr/>
          <a:lstStyle/>
          <a:p>
            <a:r>
              <a:rPr lang="en-US" dirty="0"/>
              <a:t>Complexity Analysis</a:t>
            </a:r>
            <a:br>
              <a:rPr lang="en-US" dirty="0"/>
            </a:br>
            <a:r>
              <a:rPr lang="en-US" dirty="0"/>
              <a:t>1.Time</a:t>
            </a:r>
            <a:br>
              <a:rPr lang="en-US" dirty="0"/>
            </a:br>
            <a:r>
              <a:rPr lang="en-US" dirty="0"/>
              <a:t>2.Space</a:t>
            </a:r>
          </a:p>
        </p:txBody>
      </p:sp>
    </p:spTree>
    <p:extLst>
      <p:ext uri="{BB962C8B-B14F-4D97-AF65-F5344CB8AC3E}">
        <p14:creationId xmlns:p14="http://schemas.microsoft.com/office/powerpoint/2010/main" val="80058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25539-AFFA-EC1D-D72B-E4D5F090C1DB}"/>
              </a:ext>
            </a:extLst>
          </p:cNvPr>
          <p:cNvSpPr>
            <a:spLocks noGrp="1"/>
          </p:cNvSpPr>
          <p:nvPr>
            <p:ph type="title"/>
          </p:nvPr>
        </p:nvSpPr>
        <p:spPr>
          <a:xfrm>
            <a:off x="352218" y="357704"/>
            <a:ext cx="10666949" cy="907919"/>
          </a:xfrm>
        </p:spPr>
        <p:txBody>
          <a:bodyPr>
            <a:normAutofit fontScale="90000"/>
          </a:bodyPr>
          <a:lstStyle/>
          <a:p>
            <a:r>
              <a:rPr lang="en-US" dirty="0"/>
              <a:t>Time Complexity Analysis</a:t>
            </a:r>
            <a:br>
              <a:rPr lang="en-US" dirty="0"/>
            </a:br>
            <a:endParaRPr lang="en-US" dirty="0"/>
          </a:p>
        </p:txBody>
      </p:sp>
      <p:sp>
        <p:nvSpPr>
          <p:cNvPr id="53" name="Freeform: Shape 52">
            <a:extLst>
              <a:ext uri="{FF2B5EF4-FFF2-40B4-BE49-F238E27FC236}">
                <a16:creationId xmlns:a16="http://schemas.microsoft.com/office/drawing/2014/main" id="{CE049173-D8E5-6B4C-854D-66D3304FD0F4}"/>
              </a:ext>
            </a:extLst>
          </p:cNvPr>
          <p:cNvSpPr/>
          <p:nvPr/>
        </p:nvSpPr>
        <p:spPr>
          <a:xfrm>
            <a:off x="6096000" y="658307"/>
            <a:ext cx="7778187" cy="6199693"/>
          </a:xfrm>
          <a:custGeom>
            <a:avLst/>
            <a:gdLst>
              <a:gd name="connsiteX0" fmla="*/ 6785894 w 9545413"/>
              <a:gd name="connsiteY0" fmla="*/ 4411398 h 5800360"/>
              <a:gd name="connsiteX1" fmla="*/ 7666448 w 9545413"/>
              <a:gd name="connsiteY1" fmla="*/ 4411398 h 5800360"/>
              <a:gd name="connsiteX2" fmla="*/ 8013688 w 9545413"/>
              <a:gd name="connsiteY2" fmla="*/ 5105879 h 5800360"/>
              <a:gd name="connsiteX3" fmla="*/ 7666448 w 9545413"/>
              <a:gd name="connsiteY3" fmla="*/ 5800360 h 5800360"/>
              <a:gd name="connsiteX4" fmla="*/ 6785894 w 9545413"/>
              <a:gd name="connsiteY4" fmla="*/ 5800360 h 5800360"/>
              <a:gd name="connsiteX5" fmla="*/ 6438653 w 9545413"/>
              <a:gd name="connsiteY5" fmla="*/ 5105879 h 5800360"/>
              <a:gd name="connsiteX6" fmla="*/ 8102318 w 9545413"/>
              <a:gd name="connsiteY6" fmla="*/ 3786368 h 5800360"/>
              <a:gd name="connsiteX7" fmla="*/ 8982872 w 9545413"/>
              <a:gd name="connsiteY7" fmla="*/ 3786368 h 5800360"/>
              <a:gd name="connsiteX8" fmla="*/ 9330112 w 9545413"/>
              <a:gd name="connsiteY8" fmla="*/ 4480849 h 5800360"/>
              <a:gd name="connsiteX9" fmla="*/ 8982872 w 9545413"/>
              <a:gd name="connsiteY9" fmla="*/ 5175330 h 5800360"/>
              <a:gd name="connsiteX10" fmla="*/ 8102318 w 9545413"/>
              <a:gd name="connsiteY10" fmla="*/ 5175330 h 5800360"/>
              <a:gd name="connsiteX11" fmla="*/ 7755077 w 9545413"/>
              <a:gd name="connsiteY11" fmla="*/ 4480849 h 5800360"/>
              <a:gd name="connsiteX12" fmla="*/ 5569745 w 9545413"/>
              <a:gd name="connsiteY12" fmla="*/ 3592490 h 5800360"/>
              <a:gd name="connsiteX13" fmla="*/ 6450299 w 9545413"/>
              <a:gd name="connsiteY13" fmla="*/ 3592490 h 5800360"/>
              <a:gd name="connsiteX14" fmla="*/ 6797539 w 9545413"/>
              <a:gd name="connsiteY14" fmla="*/ 4286971 h 5800360"/>
              <a:gd name="connsiteX15" fmla="*/ 6450299 w 9545413"/>
              <a:gd name="connsiteY15" fmla="*/ 4981452 h 5800360"/>
              <a:gd name="connsiteX16" fmla="*/ 5569745 w 9545413"/>
              <a:gd name="connsiteY16" fmla="*/ 4981452 h 5800360"/>
              <a:gd name="connsiteX17" fmla="*/ 5222504 w 9545413"/>
              <a:gd name="connsiteY17" fmla="*/ 4286971 h 5800360"/>
              <a:gd name="connsiteX18" fmla="*/ 2936898 w 9545413"/>
              <a:gd name="connsiteY18" fmla="*/ 3556324 h 5800360"/>
              <a:gd name="connsiteX19" fmla="*/ 3817451 w 9545413"/>
              <a:gd name="connsiteY19" fmla="*/ 3556324 h 5800360"/>
              <a:gd name="connsiteX20" fmla="*/ 4164691 w 9545413"/>
              <a:gd name="connsiteY20" fmla="*/ 4250805 h 5800360"/>
              <a:gd name="connsiteX21" fmla="*/ 3817451 w 9545413"/>
              <a:gd name="connsiteY21" fmla="*/ 4945286 h 5800360"/>
              <a:gd name="connsiteX22" fmla="*/ 2936898 w 9545413"/>
              <a:gd name="connsiteY22" fmla="*/ 4945286 h 5800360"/>
              <a:gd name="connsiteX23" fmla="*/ 2589656 w 9545413"/>
              <a:gd name="connsiteY23" fmla="*/ 4250805 h 5800360"/>
              <a:gd name="connsiteX24" fmla="*/ 347241 w 9545413"/>
              <a:gd name="connsiteY24" fmla="*/ 3419839 h 5800360"/>
              <a:gd name="connsiteX25" fmla="*/ 1227795 w 9545413"/>
              <a:gd name="connsiteY25" fmla="*/ 3419839 h 5800360"/>
              <a:gd name="connsiteX26" fmla="*/ 1575035 w 9545413"/>
              <a:gd name="connsiteY26" fmla="*/ 4114320 h 5800360"/>
              <a:gd name="connsiteX27" fmla="*/ 1227795 w 9545413"/>
              <a:gd name="connsiteY27" fmla="*/ 4808801 h 5800360"/>
              <a:gd name="connsiteX28" fmla="*/ 347241 w 9545413"/>
              <a:gd name="connsiteY28" fmla="*/ 4808801 h 5800360"/>
              <a:gd name="connsiteX29" fmla="*/ 0 w 9545413"/>
              <a:gd name="connsiteY29" fmla="*/ 4114320 h 5800360"/>
              <a:gd name="connsiteX30" fmla="*/ 6886169 w 9545413"/>
              <a:gd name="connsiteY30" fmla="*/ 2967460 h 5800360"/>
              <a:gd name="connsiteX31" fmla="*/ 7766723 w 9545413"/>
              <a:gd name="connsiteY31" fmla="*/ 2967460 h 5800360"/>
              <a:gd name="connsiteX32" fmla="*/ 8113963 w 9545413"/>
              <a:gd name="connsiteY32" fmla="*/ 3661941 h 5800360"/>
              <a:gd name="connsiteX33" fmla="*/ 7766723 w 9545413"/>
              <a:gd name="connsiteY33" fmla="*/ 4356422 h 5800360"/>
              <a:gd name="connsiteX34" fmla="*/ 6886169 w 9545413"/>
              <a:gd name="connsiteY34" fmla="*/ 4356422 h 5800360"/>
              <a:gd name="connsiteX35" fmla="*/ 6538928 w 9545413"/>
              <a:gd name="connsiteY35" fmla="*/ 3661941 h 5800360"/>
              <a:gd name="connsiteX36" fmla="*/ 4253321 w 9545413"/>
              <a:gd name="connsiteY36" fmla="*/ 2843033 h 5800360"/>
              <a:gd name="connsiteX37" fmla="*/ 5133875 w 9545413"/>
              <a:gd name="connsiteY37" fmla="*/ 2843033 h 5800360"/>
              <a:gd name="connsiteX38" fmla="*/ 5481115 w 9545413"/>
              <a:gd name="connsiteY38" fmla="*/ 3537514 h 5800360"/>
              <a:gd name="connsiteX39" fmla="*/ 5133875 w 9545413"/>
              <a:gd name="connsiteY39" fmla="*/ 4231995 h 5800360"/>
              <a:gd name="connsiteX40" fmla="*/ 4253321 w 9545413"/>
              <a:gd name="connsiteY40" fmla="*/ 4231995 h 5800360"/>
              <a:gd name="connsiteX41" fmla="*/ 3906080 w 9545413"/>
              <a:gd name="connsiteY41" fmla="*/ 3537514 h 5800360"/>
              <a:gd name="connsiteX42" fmla="*/ 1663668 w 9545413"/>
              <a:gd name="connsiteY42" fmla="*/ 2767799 h 5800360"/>
              <a:gd name="connsiteX43" fmla="*/ 2544221 w 9545413"/>
              <a:gd name="connsiteY43" fmla="*/ 2767799 h 5800360"/>
              <a:gd name="connsiteX44" fmla="*/ 2891461 w 9545413"/>
              <a:gd name="connsiteY44" fmla="*/ 3462280 h 5800360"/>
              <a:gd name="connsiteX45" fmla="*/ 2544221 w 9545413"/>
              <a:gd name="connsiteY45" fmla="*/ 4156761 h 5800360"/>
              <a:gd name="connsiteX46" fmla="*/ 1663668 w 9545413"/>
              <a:gd name="connsiteY46" fmla="*/ 4156761 h 5800360"/>
              <a:gd name="connsiteX47" fmla="*/ 1316426 w 9545413"/>
              <a:gd name="connsiteY47" fmla="*/ 3462280 h 5800360"/>
              <a:gd name="connsiteX48" fmla="*/ 8218748 w 9545413"/>
              <a:gd name="connsiteY48" fmla="*/ 2292269 h 5800360"/>
              <a:gd name="connsiteX49" fmla="*/ 9099302 w 9545413"/>
              <a:gd name="connsiteY49" fmla="*/ 2292269 h 5800360"/>
              <a:gd name="connsiteX50" fmla="*/ 9446542 w 9545413"/>
              <a:gd name="connsiteY50" fmla="*/ 2986750 h 5800360"/>
              <a:gd name="connsiteX51" fmla="*/ 9099302 w 9545413"/>
              <a:gd name="connsiteY51" fmla="*/ 3681231 h 5800360"/>
              <a:gd name="connsiteX52" fmla="*/ 8218748 w 9545413"/>
              <a:gd name="connsiteY52" fmla="*/ 3681231 h 5800360"/>
              <a:gd name="connsiteX53" fmla="*/ 7871507 w 9545413"/>
              <a:gd name="connsiteY53" fmla="*/ 2986750 h 5800360"/>
              <a:gd name="connsiteX54" fmla="*/ 5658421 w 9545413"/>
              <a:gd name="connsiteY54" fmla="*/ 2148552 h 5800360"/>
              <a:gd name="connsiteX55" fmla="*/ 6538975 w 9545413"/>
              <a:gd name="connsiteY55" fmla="*/ 2148552 h 5800360"/>
              <a:gd name="connsiteX56" fmla="*/ 6886215 w 9545413"/>
              <a:gd name="connsiteY56" fmla="*/ 2843033 h 5800360"/>
              <a:gd name="connsiteX57" fmla="*/ 6538975 w 9545413"/>
              <a:gd name="connsiteY57" fmla="*/ 3537514 h 5800360"/>
              <a:gd name="connsiteX58" fmla="*/ 5658421 w 9545413"/>
              <a:gd name="connsiteY58" fmla="*/ 3537514 h 5800360"/>
              <a:gd name="connsiteX59" fmla="*/ 5311180 w 9545413"/>
              <a:gd name="connsiteY59" fmla="*/ 2843033 h 5800360"/>
              <a:gd name="connsiteX60" fmla="*/ 2996246 w 9545413"/>
              <a:gd name="connsiteY60" fmla="*/ 2086821 h 5800360"/>
              <a:gd name="connsiteX61" fmla="*/ 3876797 w 9545413"/>
              <a:gd name="connsiteY61" fmla="*/ 2086821 h 5800360"/>
              <a:gd name="connsiteX62" fmla="*/ 4224037 w 9545413"/>
              <a:gd name="connsiteY62" fmla="*/ 2781302 h 5800360"/>
              <a:gd name="connsiteX63" fmla="*/ 3876797 w 9545413"/>
              <a:gd name="connsiteY63" fmla="*/ 3475783 h 5800360"/>
              <a:gd name="connsiteX64" fmla="*/ 2996246 w 9545413"/>
              <a:gd name="connsiteY64" fmla="*/ 3475783 h 5800360"/>
              <a:gd name="connsiteX65" fmla="*/ 2649004 w 9545413"/>
              <a:gd name="connsiteY65" fmla="*/ 2781302 h 5800360"/>
              <a:gd name="connsiteX66" fmla="*/ 435918 w 9545413"/>
              <a:gd name="connsiteY66" fmla="*/ 1948891 h 5800360"/>
              <a:gd name="connsiteX67" fmla="*/ 1316474 w 9545413"/>
              <a:gd name="connsiteY67" fmla="*/ 1948891 h 5800360"/>
              <a:gd name="connsiteX68" fmla="*/ 1663714 w 9545413"/>
              <a:gd name="connsiteY68" fmla="*/ 2643372 h 5800360"/>
              <a:gd name="connsiteX69" fmla="*/ 1316474 w 9545413"/>
              <a:gd name="connsiteY69" fmla="*/ 3337853 h 5800360"/>
              <a:gd name="connsiteX70" fmla="*/ 435918 w 9545413"/>
              <a:gd name="connsiteY70" fmla="*/ 3337853 h 5800360"/>
              <a:gd name="connsiteX71" fmla="*/ 88677 w 9545413"/>
              <a:gd name="connsiteY71" fmla="*/ 2643372 h 5800360"/>
              <a:gd name="connsiteX72" fmla="*/ 6991000 w 9545413"/>
              <a:gd name="connsiteY72" fmla="*/ 1473361 h 5800360"/>
              <a:gd name="connsiteX73" fmla="*/ 7871554 w 9545413"/>
              <a:gd name="connsiteY73" fmla="*/ 1473361 h 5800360"/>
              <a:gd name="connsiteX74" fmla="*/ 8218794 w 9545413"/>
              <a:gd name="connsiteY74" fmla="*/ 2167842 h 5800360"/>
              <a:gd name="connsiteX75" fmla="*/ 7871554 w 9545413"/>
              <a:gd name="connsiteY75" fmla="*/ 2862323 h 5800360"/>
              <a:gd name="connsiteX76" fmla="*/ 6991000 w 9545413"/>
              <a:gd name="connsiteY76" fmla="*/ 2862323 h 5800360"/>
              <a:gd name="connsiteX77" fmla="*/ 6643759 w 9545413"/>
              <a:gd name="connsiteY77" fmla="*/ 2167842 h 5800360"/>
              <a:gd name="connsiteX78" fmla="*/ 4327332 w 9545413"/>
              <a:gd name="connsiteY78" fmla="*/ 1425617 h 5800360"/>
              <a:gd name="connsiteX79" fmla="*/ 5207886 w 9545413"/>
              <a:gd name="connsiteY79" fmla="*/ 1425617 h 5800360"/>
              <a:gd name="connsiteX80" fmla="*/ 5555126 w 9545413"/>
              <a:gd name="connsiteY80" fmla="*/ 2120098 h 5800360"/>
              <a:gd name="connsiteX81" fmla="*/ 5207886 w 9545413"/>
              <a:gd name="connsiteY81" fmla="*/ 2814579 h 5800360"/>
              <a:gd name="connsiteX82" fmla="*/ 4327332 w 9545413"/>
              <a:gd name="connsiteY82" fmla="*/ 2814579 h 5800360"/>
              <a:gd name="connsiteX83" fmla="*/ 3980091 w 9545413"/>
              <a:gd name="connsiteY83" fmla="*/ 2120098 h 5800360"/>
              <a:gd name="connsiteX84" fmla="*/ 1768498 w 9545413"/>
              <a:gd name="connsiteY84" fmla="*/ 1273700 h 5800360"/>
              <a:gd name="connsiteX85" fmla="*/ 2649052 w 9545413"/>
              <a:gd name="connsiteY85" fmla="*/ 1273700 h 5800360"/>
              <a:gd name="connsiteX86" fmla="*/ 2996292 w 9545413"/>
              <a:gd name="connsiteY86" fmla="*/ 1968181 h 5800360"/>
              <a:gd name="connsiteX87" fmla="*/ 2649052 w 9545413"/>
              <a:gd name="connsiteY87" fmla="*/ 2662662 h 5800360"/>
              <a:gd name="connsiteX88" fmla="*/ 1768498 w 9545413"/>
              <a:gd name="connsiteY88" fmla="*/ 2662662 h 5800360"/>
              <a:gd name="connsiteX89" fmla="*/ 1421258 w 9545413"/>
              <a:gd name="connsiteY89" fmla="*/ 1968181 h 5800360"/>
              <a:gd name="connsiteX90" fmla="*/ 8317619 w 9545413"/>
              <a:gd name="connsiteY90" fmla="*/ 778880 h 5800360"/>
              <a:gd name="connsiteX91" fmla="*/ 9198173 w 9545413"/>
              <a:gd name="connsiteY91" fmla="*/ 778880 h 5800360"/>
              <a:gd name="connsiteX92" fmla="*/ 9545413 w 9545413"/>
              <a:gd name="connsiteY92" fmla="*/ 1473361 h 5800360"/>
              <a:gd name="connsiteX93" fmla="*/ 9198173 w 9545413"/>
              <a:gd name="connsiteY93" fmla="*/ 2167842 h 5800360"/>
              <a:gd name="connsiteX94" fmla="*/ 8317619 w 9545413"/>
              <a:gd name="connsiteY94" fmla="*/ 2167842 h 5800360"/>
              <a:gd name="connsiteX95" fmla="*/ 7970378 w 9545413"/>
              <a:gd name="connsiteY95" fmla="*/ 1473361 h 5800360"/>
              <a:gd name="connsiteX96" fmla="*/ 5656931 w 9545413"/>
              <a:gd name="connsiteY96" fmla="*/ 716184 h 5800360"/>
              <a:gd name="connsiteX97" fmla="*/ 6537485 w 9545413"/>
              <a:gd name="connsiteY97" fmla="*/ 716184 h 5800360"/>
              <a:gd name="connsiteX98" fmla="*/ 6884725 w 9545413"/>
              <a:gd name="connsiteY98" fmla="*/ 1410665 h 5800360"/>
              <a:gd name="connsiteX99" fmla="*/ 6537485 w 9545413"/>
              <a:gd name="connsiteY99" fmla="*/ 2105146 h 5800360"/>
              <a:gd name="connsiteX100" fmla="*/ 5656931 w 9545413"/>
              <a:gd name="connsiteY100" fmla="*/ 2105146 h 5800360"/>
              <a:gd name="connsiteX101" fmla="*/ 5309690 w 9545413"/>
              <a:gd name="connsiteY101" fmla="*/ 1410665 h 5800360"/>
              <a:gd name="connsiteX102" fmla="*/ 3099587 w 9545413"/>
              <a:gd name="connsiteY102" fmla="*/ 640951 h 5800360"/>
              <a:gd name="connsiteX103" fmla="*/ 3980138 w 9545413"/>
              <a:gd name="connsiteY103" fmla="*/ 640951 h 5800360"/>
              <a:gd name="connsiteX104" fmla="*/ 4327378 w 9545413"/>
              <a:gd name="connsiteY104" fmla="*/ 1335431 h 5800360"/>
              <a:gd name="connsiteX105" fmla="*/ 3980138 w 9545413"/>
              <a:gd name="connsiteY105" fmla="*/ 2029912 h 5800360"/>
              <a:gd name="connsiteX106" fmla="*/ 3099587 w 9545413"/>
              <a:gd name="connsiteY106" fmla="*/ 2029912 h 5800360"/>
              <a:gd name="connsiteX107" fmla="*/ 2752346 w 9545413"/>
              <a:gd name="connsiteY107" fmla="*/ 1335431 h 5800360"/>
              <a:gd name="connsiteX108" fmla="*/ 434428 w 9545413"/>
              <a:gd name="connsiteY108" fmla="*/ 516523 h 5800360"/>
              <a:gd name="connsiteX109" fmla="*/ 1314984 w 9545413"/>
              <a:gd name="connsiteY109" fmla="*/ 516523 h 5800360"/>
              <a:gd name="connsiteX110" fmla="*/ 1662225 w 9545413"/>
              <a:gd name="connsiteY110" fmla="*/ 1211004 h 5800360"/>
              <a:gd name="connsiteX111" fmla="*/ 1314984 w 9545413"/>
              <a:gd name="connsiteY111" fmla="*/ 1905485 h 5800360"/>
              <a:gd name="connsiteX112" fmla="*/ 434428 w 9545413"/>
              <a:gd name="connsiteY112" fmla="*/ 1905485 h 5800360"/>
              <a:gd name="connsiteX113" fmla="*/ 87188 w 9545413"/>
              <a:gd name="connsiteY113" fmla="*/ 1211004 h 5800360"/>
              <a:gd name="connsiteX114" fmla="*/ 4378258 w 9545413"/>
              <a:gd name="connsiteY114" fmla="*/ 0 h 5800360"/>
              <a:gd name="connsiteX115" fmla="*/ 5258812 w 9545413"/>
              <a:gd name="connsiteY115" fmla="*/ 0 h 5800360"/>
              <a:gd name="connsiteX116" fmla="*/ 5606052 w 9545413"/>
              <a:gd name="connsiteY116" fmla="*/ 694481 h 5800360"/>
              <a:gd name="connsiteX117" fmla="*/ 5258812 w 9545413"/>
              <a:gd name="connsiteY117" fmla="*/ 1388962 h 5800360"/>
              <a:gd name="connsiteX118" fmla="*/ 4378258 w 9545413"/>
              <a:gd name="connsiteY118" fmla="*/ 1388962 h 5800360"/>
              <a:gd name="connsiteX119" fmla="*/ 4031017 w 9545413"/>
              <a:gd name="connsiteY119" fmla="*/ 694481 h 580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9545413" h="5800360">
                <a:moveTo>
                  <a:pt x="6785894" y="4411398"/>
                </a:moveTo>
                <a:lnTo>
                  <a:pt x="7666448" y="4411398"/>
                </a:lnTo>
                <a:lnTo>
                  <a:pt x="8013688" y="5105879"/>
                </a:lnTo>
                <a:lnTo>
                  <a:pt x="7666448" y="5800360"/>
                </a:lnTo>
                <a:lnTo>
                  <a:pt x="6785894" y="5800360"/>
                </a:lnTo>
                <a:lnTo>
                  <a:pt x="6438653" y="5105879"/>
                </a:lnTo>
                <a:close/>
                <a:moveTo>
                  <a:pt x="8102318" y="3786368"/>
                </a:moveTo>
                <a:lnTo>
                  <a:pt x="8982872" y="3786368"/>
                </a:lnTo>
                <a:lnTo>
                  <a:pt x="9330112" y="4480849"/>
                </a:lnTo>
                <a:lnTo>
                  <a:pt x="8982872" y="5175330"/>
                </a:lnTo>
                <a:lnTo>
                  <a:pt x="8102318" y="5175330"/>
                </a:lnTo>
                <a:lnTo>
                  <a:pt x="7755077" y="4480849"/>
                </a:lnTo>
                <a:close/>
                <a:moveTo>
                  <a:pt x="5569745" y="3592490"/>
                </a:moveTo>
                <a:lnTo>
                  <a:pt x="6450299" y="3592490"/>
                </a:lnTo>
                <a:lnTo>
                  <a:pt x="6797539" y="4286971"/>
                </a:lnTo>
                <a:lnTo>
                  <a:pt x="6450299" y="4981452"/>
                </a:lnTo>
                <a:lnTo>
                  <a:pt x="5569745" y="4981452"/>
                </a:lnTo>
                <a:lnTo>
                  <a:pt x="5222504" y="4286971"/>
                </a:lnTo>
                <a:close/>
                <a:moveTo>
                  <a:pt x="2936898" y="3556324"/>
                </a:moveTo>
                <a:lnTo>
                  <a:pt x="3817451" y="3556324"/>
                </a:lnTo>
                <a:lnTo>
                  <a:pt x="4164691" y="4250805"/>
                </a:lnTo>
                <a:lnTo>
                  <a:pt x="3817451" y="4945286"/>
                </a:lnTo>
                <a:lnTo>
                  <a:pt x="2936898" y="4945286"/>
                </a:lnTo>
                <a:lnTo>
                  <a:pt x="2589656" y="4250805"/>
                </a:lnTo>
                <a:close/>
                <a:moveTo>
                  <a:pt x="347241" y="3419839"/>
                </a:moveTo>
                <a:lnTo>
                  <a:pt x="1227795" y="3419839"/>
                </a:lnTo>
                <a:lnTo>
                  <a:pt x="1575035" y="4114320"/>
                </a:lnTo>
                <a:lnTo>
                  <a:pt x="1227795" y="4808801"/>
                </a:lnTo>
                <a:lnTo>
                  <a:pt x="347241" y="4808801"/>
                </a:lnTo>
                <a:lnTo>
                  <a:pt x="0" y="4114320"/>
                </a:lnTo>
                <a:close/>
                <a:moveTo>
                  <a:pt x="6886169" y="2967460"/>
                </a:moveTo>
                <a:lnTo>
                  <a:pt x="7766723" y="2967460"/>
                </a:lnTo>
                <a:lnTo>
                  <a:pt x="8113963" y="3661941"/>
                </a:lnTo>
                <a:lnTo>
                  <a:pt x="7766723" y="4356422"/>
                </a:lnTo>
                <a:lnTo>
                  <a:pt x="6886169" y="4356422"/>
                </a:lnTo>
                <a:lnTo>
                  <a:pt x="6538928" y="3661941"/>
                </a:lnTo>
                <a:close/>
                <a:moveTo>
                  <a:pt x="4253321" y="2843033"/>
                </a:moveTo>
                <a:lnTo>
                  <a:pt x="5133875" y="2843033"/>
                </a:lnTo>
                <a:lnTo>
                  <a:pt x="5481115" y="3537514"/>
                </a:lnTo>
                <a:lnTo>
                  <a:pt x="5133875" y="4231995"/>
                </a:lnTo>
                <a:lnTo>
                  <a:pt x="4253321" y="4231995"/>
                </a:lnTo>
                <a:lnTo>
                  <a:pt x="3906080" y="3537514"/>
                </a:lnTo>
                <a:close/>
                <a:moveTo>
                  <a:pt x="1663668" y="2767799"/>
                </a:moveTo>
                <a:lnTo>
                  <a:pt x="2544221" y="2767799"/>
                </a:lnTo>
                <a:lnTo>
                  <a:pt x="2891461" y="3462280"/>
                </a:lnTo>
                <a:lnTo>
                  <a:pt x="2544221" y="4156761"/>
                </a:lnTo>
                <a:lnTo>
                  <a:pt x="1663668" y="4156761"/>
                </a:lnTo>
                <a:lnTo>
                  <a:pt x="1316426" y="3462280"/>
                </a:lnTo>
                <a:close/>
                <a:moveTo>
                  <a:pt x="8218748" y="2292269"/>
                </a:moveTo>
                <a:lnTo>
                  <a:pt x="9099302" y="2292269"/>
                </a:lnTo>
                <a:lnTo>
                  <a:pt x="9446542" y="2986750"/>
                </a:lnTo>
                <a:lnTo>
                  <a:pt x="9099302" y="3681231"/>
                </a:lnTo>
                <a:lnTo>
                  <a:pt x="8218748" y="3681231"/>
                </a:lnTo>
                <a:lnTo>
                  <a:pt x="7871507" y="2986750"/>
                </a:lnTo>
                <a:close/>
                <a:moveTo>
                  <a:pt x="5658421" y="2148552"/>
                </a:moveTo>
                <a:lnTo>
                  <a:pt x="6538975" y="2148552"/>
                </a:lnTo>
                <a:lnTo>
                  <a:pt x="6886215" y="2843033"/>
                </a:lnTo>
                <a:lnTo>
                  <a:pt x="6538975" y="3537514"/>
                </a:lnTo>
                <a:lnTo>
                  <a:pt x="5658421" y="3537514"/>
                </a:lnTo>
                <a:lnTo>
                  <a:pt x="5311180" y="2843033"/>
                </a:lnTo>
                <a:close/>
                <a:moveTo>
                  <a:pt x="2996246" y="2086821"/>
                </a:moveTo>
                <a:lnTo>
                  <a:pt x="3876797" y="2086821"/>
                </a:lnTo>
                <a:lnTo>
                  <a:pt x="4224037" y="2781302"/>
                </a:lnTo>
                <a:lnTo>
                  <a:pt x="3876797" y="3475783"/>
                </a:lnTo>
                <a:lnTo>
                  <a:pt x="2996246" y="3475783"/>
                </a:lnTo>
                <a:lnTo>
                  <a:pt x="2649004" y="2781302"/>
                </a:lnTo>
                <a:close/>
                <a:moveTo>
                  <a:pt x="435918" y="1948891"/>
                </a:moveTo>
                <a:lnTo>
                  <a:pt x="1316474" y="1948891"/>
                </a:lnTo>
                <a:lnTo>
                  <a:pt x="1663714" y="2643372"/>
                </a:lnTo>
                <a:lnTo>
                  <a:pt x="1316474" y="3337853"/>
                </a:lnTo>
                <a:lnTo>
                  <a:pt x="435918" y="3337853"/>
                </a:lnTo>
                <a:lnTo>
                  <a:pt x="88677" y="2643372"/>
                </a:lnTo>
                <a:close/>
                <a:moveTo>
                  <a:pt x="6991000" y="1473361"/>
                </a:moveTo>
                <a:lnTo>
                  <a:pt x="7871554" y="1473361"/>
                </a:lnTo>
                <a:lnTo>
                  <a:pt x="8218794" y="2167842"/>
                </a:lnTo>
                <a:lnTo>
                  <a:pt x="7871554" y="2862323"/>
                </a:lnTo>
                <a:lnTo>
                  <a:pt x="6991000" y="2862323"/>
                </a:lnTo>
                <a:lnTo>
                  <a:pt x="6643759" y="2167842"/>
                </a:lnTo>
                <a:close/>
                <a:moveTo>
                  <a:pt x="4327332" y="1425617"/>
                </a:moveTo>
                <a:lnTo>
                  <a:pt x="5207886" y="1425617"/>
                </a:lnTo>
                <a:lnTo>
                  <a:pt x="5555126" y="2120098"/>
                </a:lnTo>
                <a:lnTo>
                  <a:pt x="5207886" y="2814579"/>
                </a:lnTo>
                <a:lnTo>
                  <a:pt x="4327332" y="2814579"/>
                </a:lnTo>
                <a:lnTo>
                  <a:pt x="3980091" y="2120098"/>
                </a:lnTo>
                <a:close/>
                <a:moveTo>
                  <a:pt x="1768498" y="1273700"/>
                </a:moveTo>
                <a:lnTo>
                  <a:pt x="2649052" y="1273700"/>
                </a:lnTo>
                <a:lnTo>
                  <a:pt x="2996292" y="1968181"/>
                </a:lnTo>
                <a:lnTo>
                  <a:pt x="2649052" y="2662662"/>
                </a:lnTo>
                <a:lnTo>
                  <a:pt x="1768498" y="2662662"/>
                </a:lnTo>
                <a:lnTo>
                  <a:pt x="1421258" y="1968181"/>
                </a:lnTo>
                <a:close/>
                <a:moveTo>
                  <a:pt x="8317619" y="778880"/>
                </a:moveTo>
                <a:lnTo>
                  <a:pt x="9198173" y="778880"/>
                </a:lnTo>
                <a:lnTo>
                  <a:pt x="9545413" y="1473361"/>
                </a:lnTo>
                <a:lnTo>
                  <a:pt x="9198173" y="2167842"/>
                </a:lnTo>
                <a:lnTo>
                  <a:pt x="8317619" y="2167842"/>
                </a:lnTo>
                <a:lnTo>
                  <a:pt x="7970378" y="1473361"/>
                </a:lnTo>
                <a:close/>
                <a:moveTo>
                  <a:pt x="5656931" y="716184"/>
                </a:moveTo>
                <a:lnTo>
                  <a:pt x="6537485" y="716184"/>
                </a:lnTo>
                <a:lnTo>
                  <a:pt x="6884725" y="1410665"/>
                </a:lnTo>
                <a:lnTo>
                  <a:pt x="6537485" y="2105146"/>
                </a:lnTo>
                <a:lnTo>
                  <a:pt x="5656931" y="2105146"/>
                </a:lnTo>
                <a:lnTo>
                  <a:pt x="5309690" y="1410665"/>
                </a:lnTo>
                <a:close/>
                <a:moveTo>
                  <a:pt x="3099587" y="640951"/>
                </a:moveTo>
                <a:lnTo>
                  <a:pt x="3980138" y="640951"/>
                </a:lnTo>
                <a:lnTo>
                  <a:pt x="4327378" y="1335431"/>
                </a:lnTo>
                <a:lnTo>
                  <a:pt x="3980138" y="2029912"/>
                </a:lnTo>
                <a:lnTo>
                  <a:pt x="3099587" y="2029912"/>
                </a:lnTo>
                <a:lnTo>
                  <a:pt x="2752346" y="1335431"/>
                </a:lnTo>
                <a:close/>
                <a:moveTo>
                  <a:pt x="434428" y="516523"/>
                </a:moveTo>
                <a:lnTo>
                  <a:pt x="1314984" y="516523"/>
                </a:lnTo>
                <a:lnTo>
                  <a:pt x="1662225" y="1211004"/>
                </a:lnTo>
                <a:lnTo>
                  <a:pt x="1314984" y="1905485"/>
                </a:lnTo>
                <a:lnTo>
                  <a:pt x="434428" y="1905485"/>
                </a:lnTo>
                <a:lnTo>
                  <a:pt x="87188" y="1211004"/>
                </a:lnTo>
                <a:close/>
                <a:moveTo>
                  <a:pt x="4378258" y="0"/>
                </a:moveTo>
                <a:lnTo>
                  <a:pt x="5258812" y="0"/>
                </a:lnTo>
                <a:lnTo>
                  <a:pt x="5606052" y="694481"/>
                </a:lnTo>
                <a:lnTo>
                  <a:pt x="5258812" y="1388962"/>
                </a:lnTo>
                <a:lnTo>
                  <a:pt x="4378258" y="1388962"/>
                </a:lnTo>
                <a:lnTo>
                  <a:pt x="4031017" y="694481"/>
                </a:lnTo>
                <a:close/>
              </a:path>
            </a:pathLst>
          </a:cu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TextBox 53">
            <a:extLst>
              <a:ext uri="{FF2B5EF4-FFF2-40B4-BE49-F238E27FC236}">
                <a16:creationId xmlns:a16="http://schemas.microsoft.com/office/drawing/2014/main" id="{290545A9-E209-3402-3BBA-E7AABEB9E86A}"/>
              </a:ext>
            </a:extLst>
          </p:cNvPr>
          <p:cNvSpPr txBox="1"/>
          <p:nvPr/>
        </p:nvSpPr>
        <p:spPr>
          <a:xfrm>
            <a:off x="335666" y="1157468"/>
            <a:ext cx="4939719" cy="3477875"/>
          </a:xfrm>
          <a:prstGeom prst="rect">
            <a:avLst/>
          </a:prstGeom>
          <a:noFill/>
        </p:spPr>
        <p:txBody>
          <a:bodyPr wrap="square" rtlCol="0">
            <a:spAutoFit/>
          </a:bodyPr>
          <a:lstStyle/>
          <a:p>
            <a:r>
              <a:rPr lang="en-US" sz="2000" b="1" dirty="0"/>
              <a:t>Triple Nested Loops:</a:t>
            </a:r>
          </a:p>
          <a:p>
            <a:endParaRPr lang="en-US" dirty="0"/>
          </a:p>
          <a:p>
            <a:r>
              <a:rPr lang="en-US" b="1" dirty="0"/>
              <a:t>Outer Loop (k):</a:t>
            </a:r>
            <a:r>
              <a:rPr lang="en-US" dirty="0"/>
              <a:t> Runs V times</a:t>
            </a:r>
          </a:p>
          <a:p>
            <a:r>
              <a:rPr lang="en-US" b="1" dirty="0"/>
              <a:t>Middle Loop (</a:t>
            </a:r>
            <a:r>
              <a:rPr lang="en-US" b="1" dirty="0" err="1"/>
              <a:t>i</a:t>
            </a:r>
            <a:r>
              <a:rPr lang="en-US" b="1" dirty="0"/>
              <a:t>):</a:t>
            </a:r>
            <a:r>
              <a:rPr lang="en-US" dirty="0"/>
              <a:t> Runs V times</a:t>
            </a:r>
          </a:p>
          <a:p>
            <a:r>
              <a:rPr lang="en-US" b="1" dirty="0"/>
              <a:t>Inner Loop (j): </a:t>
            </a:r>
            <a:r>
              <a:rPr lang="en-US" dirty="0"/>
              <a:t>Runs V times</a:t>
            </a:r>
          </a:p>
          <a:p>
            <a:r>
              <a:rPr lang="en-US" b="1" dirty="0"/>
              <a:t>Total Iterations: </a:t>
            </a:r>
          </a:p>
          <a:p>
            <a:r>
              <a:rPr lang="en-US" sz="2000" i="1" dirty="0"/>
              <a:t>𝑉×𝑉×𝑉=V³</a:t>
            </a:r>
          </a:p>
          <a:p>
            <a:endParaRPr lang="en-US" dirty="0"/>
          </a:p>
          <a:p>
            <a:r>
              <a:rPr lang="en-US" dirty="0"/>
              <a:t>Thus, the time complexity is </a:t>
            </a:r>
            <a:r>
              <a:rPr lang="en-US" b="1" i="1" dirty="0"/>
              <a:t>O(V³).</a:t>
            </a:r>
          </a:p>
          <a:p>
            <a:endParaRPr lang="en-US" b="1" i="1" dirty="0"/>
          </a:p>
          <a:p>
            <a:r>
              <a:rPr lang="en-US" b="1" i="1" dirty="0"/>
              <a:t>Graphical Representation:</a:t>
            </a:r>
          </a:p>
          <a:p>
            <a:endParaRPr lang="en-US" b="1" i="1" dirty="0"/>
          </a:p>
        </p:txBody>
      </p:sp>
      <p:pic>
        <p:nvPicPr>
          <p:cNvPr id="5" name="Picture 4">
            <a:extLst>
              <a:ext uri="{FF2B5EF4-FFF2-40B4-BE49-F238E27FC236}">
                <a16:creationId xmlns:a16="http://schemas.microsoft.com/office/drawing/2014/main" id="{E0D15049-5654-2EDC-7E81-69A4A2FFF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148" y="4454932"/>
            <a:ext cx="5829277" cy="1872126"/>
          </a:xfrm>
          <a:prstGeom prst="rect">
            <a:avLst/>
          </a:prstGeom>
        </p:spPr>
      </p:pic>
    </p:spTree>
    <p:extLst>
      <p:ext uri="{BB962C8B-B14F-4D97-AF65-F5344CB8AC3E}">
        <p14:creationId xmlns:p14="http://schemas.microsoft.com/office/powerpoint/2010/main" val="1853128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EBC0F1-650C-FFFB-F1D0-8AE30D2C1363}"/>
              </a:ext>
            </a:extLst>
          </p:cNvPr>
          <p:cNvSpPr>
            <a:spLocks noGrp="1"/>
          </p:cNvSpPr>
          <p:nvPr>
            <p:ph type="body" idx="1"/>
          </p:nvPr>
        </p:nvSpPr>
        <p:spPr>
          <a:xfrm>
            <a:off x="758952" y="412955"/>
            <a:ext cx="10671048" cy="1799893"/>
          </a:xfrm>
        </p:spPr>
        <p:txBody>
          <a:bodyPr/>
          <a:lstStyle/>
          <a:p>
            <a:r>
              <a:rPr lang="en-US" b="1" dirty="0"/>
              <a:t>Best Case, Average Case, and Worst Case</a:t>
            </a:r>
          </a:p>
          <a:p>
            <a:endParaRPr lang="en-US" b="1" dirty="0"/>
          </a:p>
          <a:p>
            <a:endParaRPr lang="en-US" b="1" dirty="0"/>
          </a:p>
        </p:txBody>
      </p:sp>
      <p:sp>
        <p:nvSpPr>
          <p:cNvPr id="7" name="TextBox 6">
            <a:extLst>
              <a:ext uri="{FF2B5EF4-FFF2-40B4-BE49-F238E27FC236}">
                <a16:creationId xmlns:a16="http://schemas.microsoft.com/office/drawing/2014/main" id="{D88486CB-9717-5886-90A2-BC454F2DE03C}"/>
              </a:ext>
            </a:extLst>
          </p:cNvPr>
          <p:cNvSpPr txBox="1"/>
          <p:nvPr/>
        </p:nvSpPr>
        <p:spPr>
          <a:xfrm>
            <a:off x="127819" y="1446299"/>
            <a:ext cx="11120284" cy="3970318"/>
          </a:xfrm>
          <a:prstGeom prst="rect">
            <a:avLst/>
          </a:prstGeom>
          <a:noFill/>
        </p:spPr>
        <p:txBody>
          <a:bodyPr wrap="square">
            <a:spAutoFit/>
          </a:bodyPr>
          <a:lstStyle/>
          <a:p>
            <a:r>
              <a:rPr lang="en-US" b="1" dirty="0"/>
              <a:t>Best Case</a:t>
            </a:r>
          </a:p>
          <a:p>
            <a:r>
              <a:rPr lang="en-US" dirty="0"/>
              <a:t>In the best case, if the initial input distance matrix already represents the shortest paths (i.e., no updates are needed), the algorithm still needs to iterate through all possible triples of vertices to confirm this.</a:t>
            </a:r>
          </a:p>
          <a:p>
            <a:r>
              <a:rPr lang="en-US" dirty="0"/>
              <a:t>Time Complexity:</a:t>
            </a:r>
            <a:r>
              <a:rPr lang="en-US" b="1" i="1" dirty="0"/>
              <a:t> </a:t>
            </a:r>
            <a:r>
              <a:rPr lang="en-US" i="1" dirty="0"/>
              <a:t>O(V³).</a:t>
            </a:r>
          </a:p>
          <a:p>
            <a:r>
              <a:rPr lang="en-US" dirty="0"/>
              <a:t> </a:t>
            </a:r>
          </a:p>
          <a:p>
            <a:r>
              <a:rPr lang="en-US" b="1" dirty="0"/>
              <a:t>Average Case</a:t>
            </a:r>
          </a:p>
          <a:p>
            <a:r>
              <a:rPr lang="en-US" dirty="0"/>
              <a:t>On average, the graph may have a typical distribution of edge weights and distances. The algorithm will generally perform a mix of updates and checks.</a:t>
            </a:r>
          </a:p>
          <a:p>
            <a:r>
              <a:rPr lang="en-US" dirty="0"/>
              <a:t>Time Complexity: O(V³).</a:t>
            </a:r>
          </a:p>
          <a:p>
            <a:endParaRPr lang="en-US" dirty="0"/>
          </a:p>
          <a:p>
            <a:r>
              <a:rPr lang="en-US" b="1" dirty="0"/>
              <a:t>Worst Case</a:t>
            </a:r>
          </a:p>
          <a:p>
            <a:r>
              <a:rPr lang="en-US" dirty="0"/>
              <a:t>In the worst case, the algorithm must update the shortest path estimate for every pair of vertices through every possible intermediate vertex.</a:t>
            </a:r>
          </a:p>
          <a:p>
            <a:r>
              <a:rPr lang="en-US" dirty="0"/>
              <a:t>Time Complexity: O(V³).</a:t>
            </a:r>
          </a:p>
        </p:txBody>
      </p:sp>
    </p:spTree>
    <p:extLst>
      <p:ext uri="{BB962C8B-B14F-4D97-AF65-F5344CB8AC3E}">
        <p14:creationId xmlns:p14="http://schemas.microsoft.com/office/powerpoint/2010/main" val="74738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5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60" name="Straight Connector 5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background with dots and lines&#10;&#10;Description automatically generated">
            <a:extLst>
              <a:ext uri="{FF2B5EF4-FFF2-40B4-BE49-F238E27FC236}">
                <a16:creationId xmlns:a16="http://schemas.microsoft.com/office/drawing/2014/main" id="{111C7C46-A177-51F2-98F9-9E0CF697DCDF}"/>
              </a:ext>
            </a:extLst>
          </p:cNvPr>
          <p:cNvPicPr>
            <a:picLocks noChangeAspect="1"/>
          </p:cNvPicPr>
          <p:nvPr/>
        </p:nvPicPr>
        <p:blipFill rotWithShape="1">
          <a:blip r:embed="rId2">
            <a:alphaModFix/>
          </a:blip>
          <a:srcRect l="2236" r="20569" b="2"/>
          <a:stretch/>
        </p:blipFill>
        <p:spPr>
          <a:xfrm>
            <a:off x="4297685" y="0"/>
            <a:ext cx="7894315" cy="6857990"/>
          </a:xfrm>
          <a:custGeom>
            <a:avLst/>
            <a:gdLst/>
            <a:ahLst/>
            <a:cxnLst/>
            <a:rect l="l" t="t" r="r" b="b"/>
            <a:pathLst>
              <a:path w="8860407" h="6858000">
                <a:moveTo>
                  <a:pt x="0" y="0"/>
                </a:moveTo>
                <a:lnTo>
                  <a:pt x="8860407" y="0"/>
                </a:lnTo>
                <a:lnTo>
                  <a:pt x="8860407" y="6858000"/>
                </a:lnTo>
                <a:lnTo>
                  <a:pt x="661049" y="6858000"/>
                </a:lnTo>
                <a:lnTo>
                  <a:pt x="832672" y="6662026"/>
                </a:lnTo>
                <a:cubicBezTo>
                  <a:pt x="1465328" y="5866432"/>
                  <a:pt x="1845374" y="4846462"/>
                  <a:pt x="1845374" y="3734370"/>
                </a:cubicBezTo>
                <a:cubicBezTo>
                  <a:pt x="1845374" y="2244963"/>
                  <a:pt x="1163691" y="920792"/>
                  <a:pt x="106458" y="79568"/>
                </a:cubicBezTo>
                <a:close/>
              </a:path>
            </a:pathLst>
          </a:custGeom>
        </p:spPr>
      </p:pic>
      <p:sp>
        <p:nvSpPr>
          <p:cNvPr id="2" name="Title 1">
            <a:extLst>
              <a:ext uri="{FF2B5EF4-FFF2-40B4-BE49-F238E27FC236}">
                <a16:creationId xmlns:a16="http://schemas.microsoft.com/office/drawing/2014/main" id="{F1CB0FDA-BDD9-E2DD-DC26-FABF0642A488}"/>
              </a:ext>
            </a:extLst>
          </p:cNvPr>
          <p:cNvSpPr>
            <a:spLocks noGrp="1"/>
          </p:cNvSpPr>
          <p:nvPr>
            <p:ph type="title"/>
          </p:nvPr>
        </p:nvSpPr>
        <p:spPr>
          <a:xfrm>
            <a:off x="758952" y="1128811"/>
            <a:ext cx="9045448" cy="862549"/>
          </a:xfrm>
        </p:spPr>
        <p:txBody>
          <a:bodyPr vert="horz" lIns="91440" tIns="45720" rIns="91440" bIns="45720" rtlCol="0" anchor="b">
            <a:normAutofit fontScale="90000"/>
          </a:bodyPr>
          <a:lstStyle/>
          <a:p>
            <a:r>
              <a:rPr lang="en-US" sz="5000" dirty="0"/>
              <a:t>Space Complexity Examination</a:t>
            </a:r>
            <a:br>
              <a:rPr lang="en-US" sz="5000" dirty="0"/>
            </a:br>
            <a:endParaRPr lang="en-US" sz="5000" dirty="0"/>
          </a:p>
        </p:txBody>
      </p:sp>
      <p:sp>
        <p:nvSpPr>
          <p:cNvPr id="3" name="Text Placeholder 2">
            <a:extLst>
              <a:ext uri="{FF2B5EF4-FFF2-40B4-BE49-F238E27FC236}">
                <a16:creationId xmlns:a16="http://schemas.microsoft.com/office/drawing/2014/main" id="{9FA02CDB-0D0E-0C9D-08D2-53A886C77F12}"/>
              </a:ext>
            </a:extLst>
          </p:cNvPr>
          <p:cNvSpPr>
            <a:spLocks noGrp="1"/>
          </p:cNvSpPr>
          <p:nvPr>
            <p:ph type="body" idx="1"/>
          </p:nvPr>
        </p:nvSpPr>
        <p:spPr>
          <a:xfrm>
            <a:off x="335283" y="1991360"/>
            <a:ext cx="5496552" cy="4181372"/>
          </a:xfrm>
        </p:spPr>
        <p:txBody>
          <a:bodyPr vert="horz" lIns="91440" tIns="45720" rIns="91440" bIns="45720" rtlCol="0" anchor="t">
            <a:normAutofit/>
          </a:bodyPr>
          <a:lstStyle/>
          <a:p>
            <a:pPr>
              <a:lnSpc>
                <a:spcPct val="90000"/>
              </a:lnSpc>
            </a:pPr>
            <a:endParaRPr lang="en-US" sz="700" b="1" i="0" dirty="0">
              <a:effectLst/>
              <a:highlight>
                <a:srgbClr val="FFFFFF"/>
              </a:highlight>
            </a:endParaRPr>
          </a:p>
          <a:p>
            <a:pPr>
              <a:lnSpc>
                <a:spcPct val="90000"/>
              </a:lnSpc>
            </a:pPr>
            <a:r>
              <a:rPr lang="en-US" b="1" i="0" dirty="0">
                <a:effectLst/>
                <a:highlight>
                  <a:srgbClr val="FFFFFF"/>
                </a:highlight>
              </a:rPr>
              <a:t>Distance Matrix (</a:t>
            </a:r>
            <a:r>
              <a:rPr lang="en-US" b="1" i="0" dirty="0" err="1">
                <a:effectLst/>
                <a:highlight>
                  <a:srgbClr val="FFFFFF"/>
                </a:highlight>
              </a:rPr>
              <a:t>dist</a:t>
            </a:r>
            <a:r>
              <a:rPr lang="en-US" b="1" i="0" dirty="0">
                <a:effectLst/>
                <a:highlight>
                  <a:srgbClr val="FFFFFF"/>
                </a:highlight>
              </a:rPr>
              <a:t>):</a:t>
            </a:r>
          </a:p>
          <a:p>
            <a:pPr>
              <a:lnSpc>
                <a:spcPct val="90000"/>
              </a:lnSpc>
            </a:pPr>
            <a:r>
              <a:rPr lang="en-US" dirty="0">
                <a:effectLst/>
                <a:highlight>
                  <a:srgbClr val="FFFFFF"/>
                </a:highlight>
              </a:rPr>
              <a:t>The algorithm maintains a V×V matrix (</a:t>
            </a:r>
            <a:r>
              <a:rPr lang="en-US" dirty="0" err="1">
                <a:effectLst/>
                <a:highlight>
                  <a:srgbClr val="FFFFFF"/>
                </a:highlight>
              </a:rPr>
              <a:t>dist</a:t>
            </a:r>
            <a:r>
              <a:rPr lang="en-US" dirty="0">
                <a:effectLst/>
                <a:highlight>
                  <a:srgbClr val="FFFFFF"/>
                </a:highlight>
              </a:rPr>
              <a:t>) where </a:t>
            </a:r>
            <a:r>
              <a:rPr lang="en-US" dirty="0" err="1">
                <a:effectLst/>
                <a:highlight>
                  <a:srgbClr val="FFFFFF"/>
                </a:highlight>
              </a:rPr>
              <a:t>dist</a:t>
            </a:r>
            <a:r>
              <a:rPr lang="en-US" dirty="0">
                <a:effectLst/>
                <a:highlight>
                  <a:srgbClr val="FFFFFF"/>
                </a:highlight>
              </a:rPr>
              <a:t>[</a:t>
            </a:r>
            <a:r>
              <a:rPr lang="en-US" dirty="0" err="1">
                <a:effectLst/>
                <a:highlight>
                  <a:srgbClr val="FFFFFF"/>
                </a:highlight>
              </a:rPr>
              <a:t>i</a:t>
            </a:r>
            <a:r>
              <a:rPr lang="en-US" dirty="0">
                <a:effectLst/>
                <a:highlight>
                  <a:srgbClr val="FFFFFF"/>
                </a:highlight>
              </a:rPr>
              <a:t>][j] represents the shortest distance from vertex (</a:t>
            </a:r>
            <a:r>
              <a:rPr lang="en-US" dirty="0" err="1">
                <a:effectLst/>
                <a:highlight>
                  <a:srgbClr val="FFFFFF"/>
                </a:highlight>
              </a:rPr>
              <a:t>i</a:t>
            </a:r>
            <a:r>
              <a:rPr lang="en-US" dirty="0">
                <a:effectLst/>
                <a:highlight>
                  <a:srgbClr val="FFFFFF"/>
                </a:highlight>
              </a:rPr>
              <a:t>) to vertex (j).</a:t>
            </a:r>
          </a:p>
          <a:p>
            <a:pPr>
              <a:lnSpc>
                <a:spcPct val="90000"/>
              </a:lnSpc>
            </a:pPr>
            <a:endParaRPr lang="en-US" b="1" i="0" dirty="0">
              <a:effectLst/>
              <a:highlight>
                <a:srgbClr val="FFFFFF"/>
              </a:highlight>
            </a:endParaRPr>
          </a:p>
          <a:p>
            <a:pPr>
              <a:lnSpc>
                <a:spcPct val="90000"/>
              </a:lnSpc>
            </a:pPr>
            <a:r>
              <a:rPr lang="en-US" i="0" dirty="0">
                <a:effectLst/>
                <a:highlight>
                  <a:srgbClr val="FFFFFF"/>
                </a:highlight>
              </a:rPr>
              <a:t>This matrix requires:</a:t>
            </a:r>
            <a:r>
              <a:rPr lang="en-US" b="1" i="0" dirty="0">
                <a:effectLst/>
                <a:highlight>
                  <a:srgbClr val="FFFFFF"/>
                </a:highlight>
              </a:rPr>
              <a:t>( 𝑉^2)</a:t>
            </a:r>
          </a:p>
          <a:p>
            <a:pPr>
              <a:lnSpc>
                <a:spcPct val="90000"/>
              </a:lnSpc>
            </a:pPr>
            <a:endParaRPr lang="en-US" b="1" i="0" dirty="0">
              <a:effectLst/>
              <a:highlight>
                <a:srgbClr val="FFFFFF"/>
              </a:highlight>
            </a:endParaRPr>
          </a:p>
          <a:p>
            <a:pPr>
              <a:lnSpc>
                <a:spcPct val="90000"/>
              </a:lnSpc>
            </a:pPr>
            <a:endParaRPr lang="en-US" sz="700" b="1" i="0" dirty="0">
              <a:effectLst/>
              <a:highlight>
                <a:srgbClr val="FFFFFF"/>
              </a:highlight>
            </a:endParaRPr>
          </a:p>
          <a:p>
            <a:pPr>
              <a:lnSpc>
                <a:spcPct val="90000"/>
              </a:lnSpc>
            </a:pPr>
            <a:endParaRPr lang="en-US" sz="700" dirty="0"/>
          </a:p>
        </p:txBody>
      </p:sp>
      <p:sp>
        <p:nvSpPr>
          <p:cNvPr id="64"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31455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8992" y="1143000"/>
            <a:ext cx="6720840" cy="1115291"/>
          </a:xfrm>
        </p:spPr>
        <p:txBody>
          <a:bodyPr/>
          <a:lstStyle/>
          <a:p>
            <a:r>
              <a:rPr lang="en-US" dirty="0"/>
              <a:t> Thank you</a:t>
            </a:r>
          </a:p>
        </p:txBody>
      </p:sp>
      <p:sp>
        <p:nvSpPr>
          <p:cNvPr id="3" name="Subtitle 2"/>
          <p:cNvSpPr>
            <a:spLocks noGrp="1"/>
          </p:cNvSpPr>
          <p:nvPr>
            <p:ph type="subTitle" idx="1"/>
          </p:nvPr>
        </p:nvSpPr>
        <p:spPr>
          <a:xfrm>
            <a:off x="1399309" y="3006437"/>
            <a:ext cx="3990110" cy="2923308"/>
          </a:xfrm>
        </p:spPr>
        <p:txBody>
          <a:bodyPr>
            <a:normAutofit/>
          </a:bodyPr>
          <a:lstStyle/>
          <a:p>
            <a:r>
              <a:rPr lang="en-US" sz="2800" b="1" i="1" dirty="0"/>
              <a:t>Presented By :</a:t>
            </a:r>
          </a:p>
          <a:p>
            <a:r>
              <a:rPr lang="en-US" sz="2000" i="1" dirty="0" err="1"/>
              <a:t>Riyadul</a:t>
            </a:r>
            <a:r>
              <a:rPr lang="en-US" sz="2000" i="1" dirty="0"/>
              <a:t> Islam Riyadh</a:t>
            </a:r>
          </a:p>
          <a:p>
            <a:r>
              <a:rPr lang="en-US" sz="2000" i="1" dirty="0" err="1"/>
              <a:t>Rokaiya</a:t>
            </a:r>
            <a:r>
              <a:rPr lang="en-US" sz="2000" i="1" dirty="0"/>
              <a:t> Sultana </a:t>
            </a:r>
            <a:r>
              <a:rPr lang="en-US" sz="2000" i="1" dirty="0" err="1"/>
              <a:t>Bonhy</a:t>
            </a:r>
            <a:endParaRPr lang="en-US" sz="2000" i="1" dirty="0"/>
          </a:p>
          <a:p>
            <a:r>
              <a:rPr lang="en-US" sz="2000" i="1" dirty="0" err="1"/>
              <a:t>Habiba</a:t>
            </a:r>
            <a:r>
              <a:rPr lang="en-US" sz="2000" i="1" dirty="0"/>
              <a:t> Sultana </a:t>
            </a:r>
            <a:r>
              <a:rPr lang="en-US" sz="2000" i="1" dirty="0" err="1"/>
              <a:t>Othy</a:t>
            </a:r>
            <a:endParaRPr lang="en-US" sz="2000" i="1" dirty="0"/>
          </a:p>
          <a:p>
            <a:r>
              <a:rPr lang="en-US" sz="2000" i="1" dirty="0"/>
              <a:t>Md. Abu </a:t>
            </a:r>
            <a:r>
              <a:rPr lang="en-US" sz="2000" i="1" dirty="0" err="1"/>
              <a:t>Talab</a:t>
            </a:r>
            <a:r>
              <a:rPr lang="en-US" sz="2000" i="1" dirty="0"/>
              <a:t> </a:t>
            </a:r>
            <a:r>
              <a:rPr lang="en-US" sz="2000" i="1" dirty="0" err="1"/>
              <a:t>Anik</a:t>
            </a:r>
            <a:endParaRPr lang="en-US" sz="2000" i="1" dirty="0"/>
          </a:p>
          <a:p>
            <a:endParaRPr lang="en-US" sz="2000" i="1" dirty="0"/>
          </a:p>
          <a:p>
            <a:endParaRPr lang="en-US" sz="2400" dirty="0"/>
          </a:p>
          <a:p>
            <a:endParaRPr lang="en-US" dirty="0"/>
          </a:p>
        </p:txBody>
      </p:sp>
      <p:sp>
        <p:nvSpPr>
          <p:cNvPr id="4" name="TextBox 3"/>
          <p:cNvSpPr txBox="1"/>
          <p:nvPr/>
        </p:nvSpPr>
        <p:spPr>
          <a:xfrm>
            <a:off x="6664036" y="3006438"/>
            <a:ext cx="5043053" cy="1754326"/>
          </a:xfrm>
          <a:prstGeom prst="rect">
            <a:avLst/>
          </a:prstGeom>
          <a:noFill/>
        </p:spPr>
        <p:txBody>
          <a:bodyPr wrap="square" rtlCol="0">
            <a:spAutoFit/>
          </a:bodyPr>
          <a:lstStyle/>
          <a:p>
            <a:r>
              <a:rPr lang="en-US" sz="2800" b="1" i="1" dirty="0"/>
              <a:t>Presented to :</a:t>
            </a:r>
          </a:p>
          <a:p>
            <a:r>
              <a:rPr lang="en-US" sz="2000" i="1" dirty="0" err="1"/>
              <a:t>Sumona</a:t>
            </a:r>
            <a:r>
              <a:rPr lang="en-US" sz="2000" i="1" dirty="0"/>
              <a:t> </a:t>
            </a:r>
            <a:r>
              <a:rPr lang="en-US" sz="2000" i="1" dirty="0" err="1"/>
              <a:t>Yeasmin</a:t>
            </a:r>
            <a:endParaRPr lang="en-US" sz="2000" i="1" dirty="0"/>
          </a:p>
          <a:p>
            <a:r>
              <a:rPr lang="en-US" sz="2000" i="1" dirty="0"/>
              <a:t>Lecturer</a:t>
            </a:r>
          </a:p>
          <a:p>
            <a:r>
              <a:rPr lang="en-US" sz="2000" i="1" dirty="0"/>
              <a:t>Dept. of CSE , BUBT</a:t>
            </a:r>
          </a:p>
          <a:p>
            <a:endParaRPr lang="en-US" sz="2000" i="1" dirty="0"/>
          </a:p>
        </p:txBody>
      </p:sp>
    </p:spTree>
    <p:extLst>
      <p:ext uri="{BB962C8B-B14F-4D97-AF65-F5344CB8AC3E}">
        <p14:creationId xmlns:p14="http://schemas.microsoft.com/office/powerpoint/2010/main" val="291887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000">
              <a:schemeClr val="bg1"/>
            </a:gs>
            <a:gs pos="37000">
              <a:schemeClr val="bg1">
                <a:alpha val="93000"/>
                <a:lumMod val="92000"/>
                <a:lumOff val="8000"/>
              </a:schemeClr>
            </a:gs>
            <a:gs pos="91500">
              <a:schemeClr val="bg1">
                <a:lumMod val="50000"/>
              </a:schemeClr>
            </a:gs>
            <a:gs pos="67000">
              <a:schemeClr val="bg1">
                <a:lumMod val="75000"/>
              </a:schemeClr>
            </a:gs>
            <a:gs pos="100000">
              <a:schemeClr val="bg1">
                <a:lumMod val="50000"/>
              </a:schemeClr>
            </a:gs>
          </a:gsLst>
          <a:lin ang="5400000" scaled="1"/>
        </a:gradFill>
        <a:effectLst/>
      </p:bgPr>
    </p:bg>
    <p:spTree>
      <p:nvGrpSpPr>
        <p:cNvPr id="1" name=""/>
        <p:cNvGrpSpPr/>
        <p:nvPr/>
      </p:nvGrpSpPr>
      <p:grpSpPr>
        <a:xfrm>
          <a:off x="0" y="0"/>
          <a:ext cx="0" cy="0"/>
          <a:chOff x="0" y="0"/>
          <a:chExt cx="0" cy="0"/>
        </a:xfrm>
      </p:grpSpPr>
      <p:sp>
        <p:nvSpPr>
          <p:cNvPr id="7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9" name="Straight Connector 7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81" name="Rectangle 8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A398511-9B56-7B21-F961-D2C7273F8035}"/>
              </a:ext>
            </a:extLst>
          </p:cNvPr>
          <p:cNvSpPr>
            <a:spLocks noGrp="1"/>
          </p:cNvSpPr>
          <p:nvPr>
            <p:ph type="title"/>
          </p:nvPr>
        </p:nvSpPr>
        <p:spPr>
          <a:xfrm>
            <a:off x="-293994" y="1280160"/>
            <a:ext cx="10837303" cy="953578"/>
          </a:xfrm>
        </p:spPr>
        <p:txBody>
          <a:bodyPr vert="horz" lIns="91440" tIns="45720" rIns="91440" bIns="45720" rtlCol="0" anchor="b">
            <a:normAutofit/>
          </a:bodyPr>
          <a:lstStyle/>
          <a:p>
            <a:pPr algn="ctr"/>
            <a:r>
              <a:rPr lang="en-US" sz="4400" dirty="0"/>
              <a:t>What is Floyd </a:t>
            </a:r>
            <a:r>
              <a:rPr lang="en-US" sz="4400" dirty="0" err="1"/>
              <a:t>Warshall</a:t>
            </a:r>
            <a:r>
              <a:rPr lang="en-US" sz="4400" dirty="0"/>
              <a:t>  Algorithm? </a:t>
            </a:r>
          </a:p>
        </p:txBody>
      </p:sp>
      <p:sp>
        <p:nvSpPr>
          <p:cNvPr id="4" name="Text Placeholder 3">
            <a:extLst>
              <a:ext uri="{FF2B5EF4-FFF2-40B4-BE49-F238E27FC236}">
                <a16:creationId xmlns:a16="http://schemas.microsoft.com/office/drawing/2014/main" id="{7C0EF5B6-B047-EAF2-3C1A-849CE1F7D21C}"/>
              </a:ext>
            </a:extLst>
          </p:cNvPr>
          <p:cNvSpPr>
            <a:spLocks noGrp="1"/>
          </p:cNvSpPr>
          <p:nvPr>
            <p:ph type="body" idx="1"/>
          </p:nvPr>
        </p:nvSpPr>
        <p:spPr>
          <a:xfrm>
            <a:off x="900545" y="2604655"/>
            <a:ext cx="9365673" cy="2931254"/>
          </a:xfrm>
        </p:spPr>
        <p:txBody>
          <a:bodyPr vert="horz" lIns="91440" tIns="45720" rIns="91440" bIns="45720" rtlCol="0" anchor="t">
            <a:normAutofit/>
          </a:bodyPr>
          <a:lstStyle/>
          <a:p>
            <a:pPr>
              <a:lnSpc>
                <a:spcPct val="90000"/>
              </a:lnSpc>
            </a:pPr>
            <a:r>
              <a:rPr lang="en-US" dirty="0"/>
              <a:t>The Floyd </a:t>
            </a:r>
            <a:r>
              <a:rPr lang="en-US" dirty="0" err="1"/>
              <a:t>Warshall</a:t>
            </a:r>
            <a:r>
              <a:rPr lang="en-US" dirty="0"/>
              <a:t> algorithm is a fundamental algorithm in computer science used for finding shortest paths between all pairs of vertices in a weighted graph.</a:t>
            </a:r>
          </a:p>
          <a:p>
            <a:pPr>
              <a:lnSpc>
                <a:spcPct val="90000"/>
              </a:lnSpc>
            </a:pPr>
            <a:endParaRPr lang="en-US" dirty="0"/>
          </a:p>
          <a:p>
            <a:pPr marL="342900" indent="-342900">
              <a:lnSpc>
                <a:spcPct val="90000"/>
              </a:lnSpc>
              <a:buFont typeface="Arial" panose="020B0604020202020204" pitchFamily="34" charset="0"/>
              <a:buChar char="•"/>
            </a:pPr>
            <a:r>
              <a:rPr lang="en-US" dirty="0"/>
              <a:t>Example of dynamic Programming</a:t>
            </a:r>
          </a:p>
          <a:p>
            <a:pPr marL="342900" indent="-342900">
              <a:lnSpc>
                <a:spcPct val="90000"/>
              </a:lnSpc>
              <a:buFont typeface="Arial" panose="020B0604020202020204" pitchFamily="34" charset="0"/>
              <a:buChar char="•"/>
            </a:pPr>
            <a:r>
              <a:rPr lang="en-US" dirty="0"/>
              <a:t>Useful for dense graphs</a:t>
            </a:r>
          </a:p>
          <a:p>
            <a:pPr marL="342900" indent="-342900">
              <a:lnSpc>
                <a:spcPct val="90000"/>
              </a:lnSpc>
              <a:buFont typeface="Arial" panose="020B0604020202020204" pitchFamily="34" charset="0"/>
              <a:buChar char="•"/>
            </a:pPr>
            <a:r>
              <a:rPr lang="en-US" dirty="0"/>
              <a:t>Can handle both positive and negative edge weights</a:t>
            </a:r>
          </a:p>
          <a:p>
            <a:pPr marL="342900" indent="-342900">
              <a:lnSpc>
                <a:spcPct val="90000"/>
              </a:lnSpc>
              <a:buFont typeface="Arial" panose="020B0604020202020204" pitchFamily="34" charset="0"/>
              <a:buChar char="•"/>
            </a:pPr>
            <a:r>
              <a:rPr lang="en-US" dirty="0"/>
              <a:t>No negative cycle</a:t>
            </a:r>
          </a:p>
          <a:p>
            <a:pPr marL="342900" indent="-342900">
              <a:lnSpc>
                <a:spcPct val="90000"/>
              </a:lnSpc>
              <a:buFont typeface="Arial" panose="020B0604020202020204" pitchFamily="34" charset="0"/>
              <a:buChar char="•"/>
            </a:pPr>
            <a:endParaRPr lang="en-US" dirty="0"/>
          </a:p>
        </p:txBody>
      </p:sp>
      <p:sp>
        <p:nvSpPr>
          <p:cNvPr id="85"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5" name="Straight Connector 4"/>
          <p:cNvCxnSpPr/>
          <p:nvPr/>
        </p:nvCxnSpPr>
        <p:spPr>
          <a:xfrm>
            <a:off x="997527" y="2244437"/>
            <a:ext cx="8007928"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95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42" name="Straight Connector 4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9D953FBC-1532-91B2-C1A7-19A21D5637EB}"/>
              </a:ext>
            </a:extLst>
          </p:cNvPr>
          <p:cNvSpPr>
            <a:spLocks noGrp="1"/>
          </p:cNvSpPr>
          <p:nvPr>
            <p:ph type="body" idx="1"/>
          </p:nvPr>
        </p:nvSpPr>
        <p:spPr>
          <a:xfrm>
            <a:off x="289895" y="2534703"/>
            <a:ext cx="4398377" cy="2509030"/>
          </a:xfrm>
        </p:spPr>
        <p:txBody>
          <a:bodyPr vert="horz" lIns="91440" tIns="45720" rIns="91440" bIns="45720" rtlCol="0" anchor="t">
            <a:normAutofit/>
          </a:bodyPr>
          <a:lstStyle/>
          <a:p>
            <a:pPr>
              <a:lnSpc>
                <a:spcPct val="90000"/>
              </a:lnSpc>
            </a:pPr>
            <a:r>
              <a:rPr lang="en-US" sz="2400" dirty="0">
                <a:solidFill>
                  <a:schemeClr val="bg1"/>
                </a:solidFill>
              </a:rPr>
              <a:t>For example, we can solve Shortest path problem of the following weighted graph by using Floyd-</a:t>
            </a:r>
            <a:r>
              <a:rPr lang="en-US" sz="2400" dirty="0" err="1">
                <a:solidFill>
                  <a:schemeClr val="bg1"/>
                </a:solidFill>
              </a:rPr>
              <a:t>Warshall</a:t>
            </a:r>
            <a:r>
              <a:rPr lang="en-US" sz="2400" dirty="0">
                <a:solidFill>
                  <a:schemeClr val="bg1"/>
                </a:solidFill>
              </a:rPr>
              <a:t> Algorithm</a:t>
            </a:r>
          </a:p>
          <a:p>
            <a:pPr>
              <a:lnSpc>
                <a:spcPct val="90000"/>
              </a:lnSpc>
            </a:pPr>
            <a:endParaRPr lang="en-US" sz="2800" dirty="0">
              <a:solidFill>
                <a:schemeClr val="bg1"/>
              </a:solidFill>
            </a:endParaRPr>
          </a:p>
          <a:p>
            <a:pPr>
              <a:lnSpc>
                <a:spcPct val="90000"/>
              </a:lnSpc>
            </a:pPr>
            <a:endParaRPr lang="en-US" sz="2800" dirty="0">
              <a:solidFill>
                <a:schemeClr val="bg1"/>
              </a:solidFill>
            </a:endParaRPr>
          </a:p>
          <a:p>
            <a:pPr>
              <a:lnSpc>
                <a:spcPct val="90000"/>
              </a:lnSpc>
            </a:pPr>
            <a:endParaRPr lang="en-US" sz="2800" dirty="0">
              <a:solidFill>
                <a:schemeClr val="bg1"/>
              </a:solidFill>
            </a:endParaRPr>
          </a:p>
          <a:p>
            <a:pPr>
              <a:lnSpc>
                <a:spcPct val="90000"/>
              </a:lnSpc>
            </a:pPr>
            <a:endParaRPr lang="en-US" sz="2800" dirty="0">
              <a:solidFill>
                <a:schemeClr val="bg1"/>
              </a:solidFill>
            </a:endParaRPr>
          </a:p>
        </p:txBody>
      </p:sp>
      <p:pic>
        <p:nvPicPr>
          <p:cNvPr id="7" name="Picture 6" descr="A diagram of a number connected to a triangle with Silverstone Circuit in the background">
            <a:extLst>
              <a:ext uri="{FF2B5EF4-FFF2-40B4-BE49-F238E27FC236}">
                <a16:creationId xmlns:a16="http://schemas.microsoft.com/office/drawing/2014/main" id="{EA11249E-8B5E-CEDC-A277-3BD801CDC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409" y="1677159"/>
            <a:ext cx="5640399" cy="3200926"/>
          </a:xfrm>
          <a:prstGeom prst="rect">
            <a:avLst/>
          </a:prstGeom>
        </p:spPr>
      </p:pic>
      <p:sp>
        <p:nvSpPr>
          <p:cNvPr id="4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24843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DnDiag">
          <a:fgClr>
            <a:schemeClr val="bg1"/>
          </a:fgClr>
          <a:bgClr>
            <a:schemeClr val="bg1"/>
          </a:bgClr>
        </a:patt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descr="A number grid with numbers&#10;&#10;Description automatically generated with medium confidence">
            <a:extLst>
              <a:ext uri="{FF2B5EF4-FFF2-40B4-BE49-F238E27FC236}">
                <a16:creationId xmlns:a16="http://schemas.microsoft.com/office/drawing/2014/main" id="{4C4CE13F-E59D-6A9D-02F8-955459B31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901" y="2452255"/>
            <a:ext cx="4265098" cy="2227811"/>
          </a:xfrm>
          <a:prstGeom prst="rect">
            <a:avLst/>
          </a:prstGeom>
        </p:spPr>
      </p:pic>
      <p:sp>
        <p:nvSpPr>
          <p:cNvPr id="18"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TextBox 5">
            <a:extLst>
              <a:ext uri="{FF2B5EF4-FFF2-40B4-BE49-F238E27FC236}">
                <a16:creationId xmlns:a16="http://schemas.microsoft.com/office/drawing/2014/main" id="{CA83EB93-7A2B-00C3-2887-2BAEFDDDEA93}"/>
              </a:ext>
            </a:extLst>
          </p:cNvPr>
          <p:cNvSpPr txBox="1"/>
          <p:nvPr/>
        </p:nvSpPr>
        <p:spPr>
          <a:xfrm>
            <a:off x="487680" y="558518"/>
            <a:ext cx="3291840" cy="584775"/>
          </a:xfrm>
          <a:prstGeom prst="rect">
            <a:avLst/>
          </a:prstGeom>
          <a:noFill/>
          <a:effectLst/>
        </p:spPr>
        <p:txBody>
          <a:bodyPr wrap="square" rtlCol="0">
            <a:spAutoFit/>
          </a:bodyPr>
          <a:lstStyle/>
          <a:p>
            <a:r>
              <a:rPr lang="en-US" sz="3200" b="1" dirty="0"/>
              <a:t>Step:01</a:t>
            </a:r>
          </a:p>
        </p:txBody>
      </p:sp>
      <p:graphicFrame>
        <p:nvGraphicFramePr>
          <p:cNvPr id="22" name="Text Placeholder 2">
            <a:extLst>
              <a:ext uri="{FF2B5EF4-FFF2-40B4-BE49-F238E27FC236}">
                <a16:creationId xmlns:a16="http://schemas.microsoft.com/office/drawing/2014/main" id="{71B9EE11-DED5-83F8-2CF1-83E7654FA01C}"/>
              </a:ext>
            </a:extLst>
          </p:cNvPr>
          <p:cNvGraphicFramePr/>
          <p:nvPr>
            <p:extLst>
              <p:ext uri="{D42A27DB-BD31-4B8C-83A1-F6EECF244321}">
                <p14:modId xmlns:p14="http://schemas.microsoft.com/office/powerpoint/2010/main" val="2193054070"/>
              </p:ext>
            </p:extLst>
          </p:nvPr>
        </p:nvGraphicFramePr>
        <p:xfrm>
          <a:off x="672592" y="1189590"/>
          <a:ext cx="6874100"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5084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numbers and lines">
            <a:extLst>
              <a:ext uri="{FF2B5EF4-FFF2-40B4-BE49-F238E27FC236}">
                <a16:creationId xmlns:a16="http://schemas.microsoft.com/office/drawing/2014/main" id="{18A8AF66-ABC2-FED8-9FEB-F3890C5C0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591" y="1579418"/>
            <a:ext cx="4560241" cy="3652206"/>
          </a:xfrm>
          <a:prstGeom prst="rect">
            <a:avLst/>
          </a:prstGeom>
        </p:spPr>
      </p:pic>
      <p:graphicFrame>
        <p:nvGraphicFramePr>
          <p:cNvPr id="61" name="Text Placeholder 2">
            <a:extLst>
              <a:ext uri="{FF2B5EF4-FFF2-40B4-BE49-F238E27FC236}">
                <a16:creationId xmlns:a16="http://schemas.microsoft.com/office/drawing/2014/main" id="{89ECB02B-8D1A-08EA-5528-0AA87541E345}"/>
              </a:ext>
            </a:extLst>
          </p:cNvPr>
          <p:cNvGraphicFramePr/>
          <p:nvPr>
            <p:extLst>
              <p:ext uri="{D42A27DB-BD31-4B8C-83A1-F6EECF244321}">
                <p14:modId xmlns:p14="http://schemas.microsoft.com/office/powerpoint/2010/main" val="2522868189"/>
              </p:ext>
            </p:extLst>
          </p:nvPr>
        </p:nvGraphicFramePr>
        <p:xfrm>
          <a:off x="362712" y="1381760"/>
          <a:ext cx="6535928" cy="4968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D88D44E-4B12-73A0-5DAC-DB4500C24C27}"/>
              </a:ext>
            </a:extLst>
          </p:cNvPr>
          <p:cNvSpPr txBox="1"/>
          <p:nvPr/>
        </p:nvSpPr>
        <p:spPr>
          <a:xfrm>
            <a:off x="379614" y="538182"/>
            <a:ext cx="2499360" cy="584775"/>
          </a:xfrm>
          <a:prstGeom prst="rect">
            <a:avLst/>
          </a:prstGeom>
          <a:noFill/>
        </p:spPr>
        <p:txBody>
          <a:bodyPr wrap="square" rtlCol="0">
            <a:spAutoFit/>
          </a:bodyPr>
          <a:lstStyle/>
          <a:p>
            <a:r>
              <a:rPr lang="en-US" sz="3200" b="1" dirty="0"/>
              <a:t>Step:02</a:t>
            </a:r>
          </a:p>
        </p:txBody>
      </p:sp>
    </p:spTree>
    <p:extLst>
      <p:ext uri="{BB962C8B-B14F-4D97-AF65-F5344CB8AC3E}">
        <p14:creationId xmlns:p14="http://schemas.microsoft.com/office/powerpoint/2010/main" val="356301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umber grid with numbers&#10;&#10;Description automatically generated with medium confidence">
            <a:extLst>
              <a:ext uri="{FF2B5EF4-FFF2-40B4-BE49-F238E27FC236}">
                <a16:creationId xmlns:a16="http://schemas.microsoft.com/office/drawing/2014/main" id="{0A5389B4-1333-61DF-A362-191123B8D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952" y="1280160"/>
            <a:ext cx="4245939" cy="3950573"/>
          </a:xfrm>
          <a:prstGeom prst="rect">
            <a:avLst/>
          </a:prstGeom>
        </p:spPr>
      </p:pic>
      <p:sp>
        <p:nvSpPr>
          <p:cNvPr id="18"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20" name="Text Placeholder 2">
            <a:extLst>
              <a:ext uri="{FF2B5EF4-FFF2-40B4-BE49-F238E27FC236}">
                <a16:creationId xmlns:a16="http://schemas.microsoft.com/office/drawing/2014/main" id="{C1A662CD-6BE1-7629-2077-E45ABD37F34D}"/>
              </a:ext>
            </a:extLst>
          </p:cNvPr>
          <p:cNvGraphicFramePr/>
          <p:nvPr>
            <p:extLst>
              <p:ext uri="{D42A27DB-BD31-4B8C-83A1-F6EECF244321}">
                <p14:modId xmlns:p14="http://schemas.microsoft.com/office/powerpoint/2010/main" val="3214666917"/>
              </p:ext>
            </p:extLst>
          </p:nvPr>
        </p:nvGraphicFramePr>
        <p:xfrm>
          <a:off x="758952" y="1143293"/>
          <a:ext cx="5628980" cy="5322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CF7DDB7-8D01-858E-2940-CC05740B4422}"/>
              </a:ext>
            </a:extLst>
          </p:cNvPr>
          <p:cNvSpPr txBox="1"/>
          <p:nvPr/>
        </p:nvSpPr>
        <p:spPr>
          <a:xfrm>
            <a:off x="559723" y="338051"/>
            <a:ext cx="2580639" cy="584775"/>
          </a:xfrm>
          <a:prstGeom prst="rect">
            <a:avLst/>
          </a:prstGeom>
          <a:noFill/>
        </p:spPr>
        <p:txBody>
          <a:bodyPr wrap="square" rtlCol="0">
            <a:spAutoFit/>
          </a:bodyPr>
          <a:lstStyle/>
          <a:p>
            <a:r>
              <a:rPr lang="en-US" sz="3200" b="1" dirty="0"/>
              <a:t>Step:03</a:t>
            </a:r>
          </a:p>
        </p:txBody>
      </p:sp>
    </p:spTree>
    <p:extLst>
      <p:ext uri="{BB962C8B-B14F-4D97-AF65-F5344CB8AC3E}">
        <p14:creationId xmlns:p14="http://schemas.microsoft.com/office/powerpoint/2010/main" val="3206391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pic>
        <p:nvPicPr>
          <p:cNvPr id="5" name="Picture 4" descr="A diagram of numbers and lines">
            <a:extLst>
              <a:ext uri="{FF2B5EF4-FFF2-40B4-BE49-F238E27FC236}">
                <a16:creationId xmlns:a16="http://schemas.microsoft.com/office/drawing/2014/main" id="{070C5960-9192-3C72-60B7-CE7ADDE4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965" y="2186517"/>
            <a:ext cx="4286848" cy="2743583"/>
          </a:xfrm>
          <a:prstGeom prst="rect">
            <a:avLst/>
          </a:prstGeom>
        </p:spPr>
      </p:pic>
      <p:graphicFrame>
        <p:nvGraphicFramePr>
          <p:cNvPr id="9" name="Text Placeholder 2">
            <a:extLst>
              <a:ext uri="{FF2B5EF4-FFF2-40B4-BE49-F238E27FC236}">
                <a16:creationId xmlns:a16="http://schemas.microsoft.com/office/drawing/2014/main" id="{AAF99B7E-BEB5-FA4B-47CC-4B32346C04EB}"/>
              </a:ext>
            </a:extLst>
          </p:cNvPr>
          <p:cNvGraphicFramePr/>
          <p:nvPr>
            <p:extLst>
              <p:ext uri="{D42A27DB-BD31-4B8C-83A1-F6EECF244321}">
                <p14:modId xmlns:p14="http://schemas.microsoft.com/office/powerpoint/2010/main" val="2065152130"/>
              </p:ext>
            </p:extLst>
          </p:nvPr>
        </p:nvGraphicFramePr>
        <p:xfrm>
          <a:off x="1126534" y="1907417"/>
          <a:ext cx="5526101" cy="4223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6D242AA-9C4C-0A89-D0A4-668B744DB7C6}"/>
              </a:ext>
            </a:extLst>
          </p:cNvPr>
          <p:cNvSpPr txBox="1"/>
          <p:nvPr/>
        </p:nvSpPr>
        <p:spPr>
          <a:xfrm>
            <a:off x="647805" y="916517"/>
            <a:ext cx="2692064" cy="584775"/>
          </a:xfrm>
          <a:prstGeom prst="rect">
            <a:avLst/>
          </a:prstGeom>
          <a:noFill/>
        </p:spPr>
        <p:txBody>
          <a:bodyPr wrap="square" rtlCol="0">
            <a:spAutoFit/>
          </a:bodyPr>
          <a:lstStyle/>
          <a:p>
            <a:r>
              <a:rPr lang="en-US" sz="3200" b="1" dirty="0"/>
              <a:t>Step:04</a:t>
            </a:r>
          </a:p>
        </p:txBody>
      </p:sp>
    </p:spTree>
    <p:extLst>
      <p:ext uri="{BB962C8B-B14F-4D97-AF65-F5344CB8AC3E}">
        <p14:creationId xmlns:p14="http://schemas.microsoft.com/office/powerpoint/2010/main" val="339524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numbers and lines&#10;&#10;Description automatically generated">
            <a:extLst>
              <a:ext uri="{FF2B5EF4-FFF2-40B4-BE49-F238E27FC236}">
                <a16:creationId xmlns:a16="http://schemas.microsoft.com/office/drawing/2014/main" id="{9519064C-28BF-5397-1DB2-AF2700AAE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639" y="1280160"/>
            <a:ext cx="5152372" cy="4359487"/>
          </a:xfrm>
          <a:prstGeom prst="rect">
            <a:avLst/>
          </a:prstGeom>
        </p:spPr>
      </p:pic>
      <p:sp>
        <p:nvSpPr>
          <p:cNvPr id="18"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20" name="Text Placeholder 2">
            <a:extLst>
              <a:ext uri="{FF2B5EF4-FFF2-40B4-BE49-F238E27FC236}">
                <a16:creationId xmlns:a16="http://schemas.microsoft.com/office/drawing/2014/main" id="{467B924A-DF0F-EDA5-85C3-C8DEF6CF1995}"/>
              </a:ext>
            </a:extLst>
          </p:cNvPr>
          <p:cNvGraphicFramePr/>
          <p:nvPr>
            <p:extLst>
              <p:ext uri="{D42A27DB-BD31-4B8C-83A1-F6EECF244321}">
                <p14:modId xmlns:p14="http://schemas.microsoft.com/office/powerpoint/2010/main" val="395230953"/>
              </p:ext>
            </p:extLst>
          </p:nvPr>
        </p:nvGraphicFramePr>
        <p:xfrm>
          <a:off x="416517" y="1471046"/>
          <a:ext cx="6701735" cy="4874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4EC6F40-0E9F-E752-5972-3A00EF862624}"/>
              </a:ext>
            </a:extLst>
          </p:cNvPr>
          <p:cNvSpPr txBox="1"/>
          <p:nvPr/>
        </p:nvSpPr>
        <p:spPr>
          <a:xfrm>
            <a:off x="266218" y="556940"/>
            <a:ext cx="2847368" cy="584775"/>
          </a:xfrm>
          <a:prstGeom prst="rect">
            <a:avLst/>
          </a:prstGeom>
          <a:noFill/>
        </p:spPr>
        <p:txBody>
          <a:bodyPr wrap="square" rtlCol="0">
            <a:spAutoFit/>
          </a:bodyPr>
          <a:lstStyle/>
          <a:p>
            <a:r>
              <a:rPr lang="en-US" sz="3200" b="1" dirty="0"/>
              <a:t>Step:05</a:t>
            </a:r>
          </a:p>
        </p:txBody>
      </p:sp>
    </p:spTree>
    <p:extLst>
      <p:ext uri="{BB962C8B-B14F-4D97-AF65-F5344CB8AC3E}">
        <p14:creationId xmlns:p14="http://schemas.microsoft.com/office/powerpoint/2010/main" val="3354590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dotDmnd">
          <a:fgClr>
            <a:schemeClr val="bg2"/>
          </a:fgClr>
          <a:bgClr>
            <a:schemeClr val="bg1"/>
          </a:bgClr>
        </a:patt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0CBD08-1139-42BE-EC4D-615368DEAFB5}"/>
              </a:ext>
            </a:extLst>
          </p:cNvPr>
          <p:cNvSpPr>
            <a:spLocks noGrp="1"/>
          </p:cNvSpPr>
          <p:nvPr>
            <p:ph type="title"/>
          </p:nvPr>
        </p:nvSpPr>
        <p:spPr>
          <a:xfrm>
            <a:off x="621377" y="1574700"/>
            <a:ext cx="10666949" cy="909287"/>
          </a:xfrm>
        </p:spPr>
        <p:txBody>
          <a:bodyPr>
            <a:noAutofit/>
          </a:bodyPr>
          <a:lstStyle/>
          <a:p>
            <a:r>
              <a:rPr lang="en-US" sz="4400" b="1" dirty="0"/>
              <a:t>Applications of Floyd-</a:t>
            </a:r>
            <a:r>
              <a:rPr lang="en-US" sz="4400" b="1" dirty="0" err="1"/>
              <a:t>Warshall</a:t>
            </a:r>
            <a:r>
              <a:rPr lang="en-US" sz="4400" b="1" dirty="0"/>
              <a:t> Algorithm</a:t>
            </a:r>
          </a:p>
        </p:txBody>
      </p:sp>
      <p:sp>
        <p:nvSpPr>
          <p:cNvPr id="4" name="Text Placeholder 3">
            <a:extLst>
              <a:ext uri="{FF2B5EF4-FFF2-40B4-BE49-F238E27FC236}">
                <a16:creationId xmlns:a16="http://schemas.microsoft.com/office/drawing/2014/main" id="{E3D05E06-2A53-D3E0-0964-41EB931D8207}"/>
              </a:ext>
            </a:extLst>
          </p:cNvPr>
          <p:cNvSpPr>
            <a:spLocks noGrp="1"/>
          </p:cNvSpPr>
          <p:nvPr>
            <p:ph type="body" idx="1"/>
          </p:nvPr>
        </p:nvSpPr>
        <p:spPr>
          <a:xfrm>
            <a:off x="1048021" y="2694359"/>
            <a:ext cx="10671048" cy="2514951"/>
          </a:xfrm>
        </p:spPr>
        <p:txBody>
          <a:bodyPr>
            <a:normAutofit/>
          </a:bodyPr>
          <a:lstStyle/>
          <a:p>
            <a:pPr marL="342900" indent="-342900">
              <a:buFont typeface="Arial" panose="020B0604020202020204" pitchFamily="34" charset="0"/>
              <a:buChar char="•"/>
            </a:pPr>
            <a:r>
              <a:rPr lang="en-US" sz="2800" dirty="0">
                <a:latin typeface="Sitka Heading Semibold" pitchFamily="2" charset="0"/>
              </a:rPr>
              <a:t>Network Routing Protocol</a:t>
            </a:r>
          </a:p>
          <a:p>
            <a:pPr marL="342900" indent="-342900">
              <a:buFont typeface="Arial" panose="020B0604020202020204" pitchFamily="34" charset="0"/>
              <a:buChar char="•"/>
            </a:pPr>
            <a:r>
              <a:rPr lang="en-US" sz="2800" dirty="0">
                <a:latin typeface="Sitka Heading Semibold" pitchFamily="2" charset="0"/>
              </a:rPr>
              <a:t>Traffic Management Systems </a:t>
            </a:r>
          </a:p>
          <a:p>
            <a:pPr marL="342900" indent="-342900">
              <a:buFont typeface="Arial" panose="020B0604020202020204" pitchFamily="34" charset="0"/>
              <a:buChar char="•"/>
            </a:pPr>
            <a:r>
              <a:rPr lang="en-US" sz="2800" dirty="0">
                <a:latin typeface="Sitka Heading Semibold" pitchFamily="2" charset="0"/>
              </a:rPr>
              <a:t>Distance Vector Routing Protocols</a:t>
            </a:r>
          </a:p>
          <a:p>
            <a:endParaRPr lang="en-US" sz="2800" dirty="0"/>
          </a:p>
        </p:txBody>
      </p:sp>
      <p:cxnSp>
        <p:nvCxnSpPr>
          <p:cNvPr id="5" name="Straight Connector 4"/>
          <p:cNvCxnSpPr/>
          <p:nvPr/>
        </p:nvCxnSpPr>
        <p:spPr>
          <a:xfrm>
            <a:off x="637309" y="2286000"/>
            <a:ext cx="998912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54550"/>
      </p:ext>
    </p:extLst>
  </p:cSld>
  <p:clrMapOvr>
    <a:masterClrMapping/>
  </p:clrMapOvr>
</p:sld>
</file>

<file path=ppt/theme/theme1.xml><?xml version="1.0" encoding="utf-8"?>
<a:theme xmlns:a="http://schemas.openxmlformats.org/drawingml/2006/main" name="Headlines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 dockstate="right" visibility="0" width="438"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CCDC8944-3F82-4FFB-983E-0CCA6A26779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68855D9-7E93-4124-B8FD-F52823AD056A}">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8179</TotalTime>
  <Words>960</Words>
  <Application>Microsoft Office PowerPoint</Application>
  <PresentationFormat>Widescreen</PresentationFormat>
  <Paragraphs>99</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Avenir Next LT Pro</vt:lpstr>
      <vt:lpstr>Sitka Banner</vt:lpstr>
      <vt:lpstr>Sitka Heading Semibold</vt:lpstr>
      <vt:lpstr>HeadlinesVTI</vt:lpstr>
      <vt:lpstr>   Topic: Floyd-Warshall Algorithm</vt:lpstr>
      <vt:lpstr>What is Floyd Warshall  Algorithm? </vt:lpstr>
      <vt:lpstr>PowerPoint Presentation</vt:lpstr>
      <vt:lpstr>PowerPoint Presentation</vt:lpstr>
      <vt:lpstr>PowerPoint Presentation</vt:lpstr>
      <vt:lpstr>PowerPoint Presentation</vt:lpstr>
      <vt:lpstr>PowerPoint Presentation</vt:lpstr>
      <vt:lpstr>PowerPoint Presentation</vt:lpstr>
      <vt:lpstr>Applications of Floyd-Warshall Algorithm</vt:lpstr>
      <vt:lpstr>Comparative Analysis: Floyd-Warshall Algorithm</vt:lpstr>
      <vt:lpstr> Advantages of floyd warshall algorithm</vt:lpstr>
      <vt:lpstr>Disadvantages of floyd warshall algorithm</vt:lpstr>
      <vt:lpstr>Complexity Analysis 1.Time 2.Space</vt:lpstr>
      <vt:lpstr>Time Complexity Analysis </vt:lpstr>
      <vt:lpstr>PowerPoint Presentation</vt:lpstr>
      <vt:lpstr>Space Complexity Examination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Floyd-Warshall Algorithm</dc:title>
  <dc:creator>md anik</dc:creator>
  <cp:lastModifiedBy>md anik</cp:lastModifiedBy>
  <cp:revision>25</cp:revision>
  <dcterms:created xsi:type="dcterms:W3CDTF">2024-05-10T05:04:19Z</dcterms:created>
  <dcterms:modified xsi:type="dcterms:W3CDTF">2024-05-20T03:23:26Z</dcterms:modified>
</cp:coreProperties>
</file>